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1236"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942D0-176A-46B9-B429-4A0B115E386C}" type="doc">
      <dgm:prSet loTypeId="urn:microsoft.com/office/officeart/2005/8/layout/cycle4" loCatId="relationship" qsTypeId="urn:microsoft.com/office/officeart/2005/8/quickstyle/simple2" qsCatId="simple" csTypeId="urn:microsoft.com/office/officeart/2005/8/colors/accent1_4" csCatId="accent1" phldr="1"/>
      <dgm:spPr/>
      <dgm:t>
        <a:bodyPr/>
        <a:lstStyle/>
        <a:p>
          <a:endParaRPr lang="fr-FR"/>
        </a:p>
      </dgm:t>
    </dgm:pt>
    <dgm:pt modelId="{3F7C0271-D526-4D30-BE58-D2738B5FEB97}">
      <dgm:prSet phldrT="[Texte]"/>
      <dgm:spPr/>
      <dgm:t>
        <a:bodyPr/>
        <a:lstStyle/>
        <a:p>
          <a:r>
            <a:rPr lang="fr-FR" b="1" dirty="0" smtClean="0">
              <a:latin typeface="Arial" pitchFamily="34" charset="0"/>
              <a:cs typeface="Arial" pitchFamily="34" charset="0"/>
            </a:rPr>
            <a:t>Une expérience à valoriser dans le parcours d’avenir</a:t>
          </a:r>
          <a:endParaRPr lang="fr-FR" b="1" dirty="0">
            <a:latin typeface="Arial" pitchFamily="34" charset="0"/>
            <a:cs typeface="Arial" pitchFamily="34" charset="0"/>
          </a:endParaRPr>
        </a:p>
      </dgm:t>
    </dgm:pt>
    <dgm:pt modelId="{FE958C3B-0838-40C8-9524-6919ACF7C512}" type="parTrans" cxnId="{84BDAAB8-C79E-4072-A2DF-3F7F4989B9E0}">
      <dgm:prSet/>
      <dgm:spPr/>
      <dgm:t>
        <a:bodyPr/>
        <a:lstStyle/>
        <a:p>
          <a:endParaRPr lang="fr-FR" b="1">
            <a:solidFill>
              <a:srgbClr val="002060"/>
            </a:solidFill>
            <a:latin typeface="Arial" pitchFamily="34" charset="0"/>
            <a:cs typeface="Arial" pitchFamily="34" charset="0"/>
          </a:endParaRPr>
        </a:p>
      </dgm:t>
    </dgm:pt>
    <dgm:pt modelId="{51444649-FDAB-49B1-906E-2B0AF287FF82}" type="sibTrans" cxnId="{84BDAAB8-C79E-4072-A2DF-3F7F4989B9E0}">
      <dgm:prSet/>
      <dgm:spPr/>
      <dgm:t>
        <a:bodyPr/>
        <a:lstStyle/>
        <a:p>
          <a:endParaRPr lang="fr-FR" b="1">
            <a:solidFill>
              <a:srgbClr val="002060"/>
            </a:solidFill>
            <a:latin typeface="Arial" pitchFamily="34" charset="0"/>
            <a:cs typeface="Arial" pitchFamily="34" charset="0"/>
          </a:endParaRPr>
        </a:p>
      </dgm:t>
    </dgm:pt>
    <dgm:pt modelId="{A6755AC0-F804-4B44-B047-91E97C4BF802}">
      <dgm:prSet phldrT="[Texte]"/>
      <dgm:spPr/>
      <dgm:t>
        <a:bodyPr/>
        <a:lstStyle/>
        <a:p>
          <a:pPr algn="ctr"/>
          <a:r>
            <a:rPr lang="fr-FR" b="1" smtClean="0">
              <a:latin typeface="Arial" pitchFamily="34" charset="0"/>
              <a:cs typeface="Arial" pitchFamily="34" charset="0"/>
            </a:rPr>
            <a:t>Une expérience de découverte, de soi et des autres</a:t>
          </a:r>
          <a:endParaRPr lang="fr-FR" b="1" dirty="0">
            <a:latin typeface="Arial" pitchFamily="34" charset="0"/>
            <a:cs typeface="Arial" pitchFamily="34" charset="0"/>
          </a:endParaRPr>
        </a:p>
      </dgm:t>
    </dgm:pt>
    <dgm:pt modelId="{87C50264-05A1-4A84-9338-FB7123D83466}" type="parTrans" cxnId="{59A54CCB-D831-4C65-A53F-BC3FFA613B48}">
      <dgm:prSet/>
      <dgm:spPr/>
      <dgm:t>
        <a:bodyPr/>
        <a:lstStyle/>
        <a:p>
          <a:endParaRPr lang="fr-FR" b="1">
            <a:solidFill>
              <a:srgbClr val="002060"/>
            </a:solidFill>
            <a:latin typeface="Arial" pitchFamily="34" charset="0"/>
            <a:cs typeface="Arial" pitchFamily="34" charset="0"/>
          </a:endParaRPr>
        </a:p>
      </dgm:t>
    </dgm:pt>
    <dgm:pt modelId="{20F7B622-1DD0-4099-A980-25BBFB03AD10}" type="sibTrans" cxnId="{59A54CCB-D831-4C65-A53F-BC3FFA613B48}">
      <dgm:prSet/>
      <dgm:spPr/>
      <dgm:t>
        <a:bodyPr/>
        <a:lstStyle/>
        <a:p>
          <a:endParaRPr lang="fr-FR" b="1">
            <a:solidFill>
              <a:srgbClr val="002060"/>
            </a:solidFill>
            <a:latin typeface="Arial" pitchFamily="34" charset="0"/>
            <a:cs typeface="Arial" pitchFamily="34" charset="0"/>
          </a:endParaRPr>
        </a:p>
      </dgm:t>
    </dgm:pt>
    <dgm:pt modelId="{D290A0C2-AD3E-45E0-8870-AC7BA0FFDD01}">
      <dgm:prSet phldrT="[Texte]"/>
      <dgm:spPr/>
      <dgm:t>
        <a:bodyPr/>
        <a:lstStyle/>
        <a:p>
          <a:r>
            <a:rPr lang="fr-FR" b="1" smtClean="0">
              <a:latin typeface="Arial" pitchFamily="34" charset="0"/>
              <a:cs typeface="Arial" pitchFamily="34" charset="0"/>
            </a:rPr>
            <a:t>Un temps de réflexion sur son avenir personnel et professionnel</a:t>
          </a:r>
          <a:endParaRPr lang="fr-FR" b="1" dirty="0">
            <a:latin typeface="Arial" pitchFamily="34" charset="0"/>
            <a:cs typeface="Arial" pitchFamily="34" charset="0"/>
          </a:endParaRPr>
        </a:p>
      </dgm:t>
    </dgm:pt>
    <dgm:pt modelId="{5E0B5FBE-7C3C-4AE9-84A3-DD8D3C4B5643}" type="parTrans" cxnId="{10CE6E08-B59B-4FD1-98E2-CE6AED4BDDB9}">
      <dgm:prSet/>
      <dgm:spPr/>
      <dgm:t>
        <a:bodyPr/>
        <a:lstStyle/>
        <a:p>
          <a:endParaRPr lang="fr-FR" b="1">
            <a:solidFill>
              <a:srgbClr val="002060"/>
            </a:solidFill>
            <a:latin typeface="Arial" pitchFamily="34" charset="0"/>
            <a:cs typeface="Arial" pitchFamily="34" charset="0"/>
          </a:endParaRPr>
        </a:p>
      </dgm:t>
    </dgm:pt>
    <dgm:pt modelId="{C1290D9A-6AF3-403B-9B4B-7D8B299AADA8}" type="sibTrans" cxnId="{10CE6E08-B59B-4FD1-98E2-CE6AED4BDDB9}">
      <dgm:prSet/>
      <dgm:spPr/>
      <dgm:t>
        <a:bodyPr/>
        <a:lstStyle/>
        <a:p>
          <a:endParaRPr lang="fr-FR" b="1">
            <a:solidFill>
              <a:srgbClr val="002060"/>
            </a:solidFill>
            <a:latin typeface="Arial" pitchFamily="34" charset="0"/>
            <a:cs typeface="Arial" pitchFamily="34" charset="0"/>
          </a:endParaRPr>
        </a:p>
      </dgm:t>
    </dgm:pt>
    <dgm:pt modelId="{B38A38ED-74C1-4B2C-8616-2B46D6D47812}">
      <dgm:prSet phldrT="[Texte]"/>
      <dgm:spPr/>
      <dgm:t>
        <a:bodyPr/>
        <a:lstStyle/>
        <a:p>
          <a:r>
            <a:rPr lang="fr-FR" b="1" smtClean="0">
              <a:latin typeface="Arial" pitchFamily="34" charset="0"/>
              <a:cs typeface="Arial" pitchFamily="34" charset="0"/>
            </a:rPr>
            <a:t>Amorcer une réflexion sur l’engagement au service de l’intérêt général </a:t>
          </a:r>
          <a:endParaRPr lang="fr-FR" b="1" dirty="0">
            <a:latin typeface="Arial" pitchFamily="34" charset="0"/>
            <a:cs typeface="Arial" pitchFamily="34" charset="0"/>
          </a:endParaRPr>
        </a:p>
      </dgm:t>
    </dgm:pt>
    <dgm:pt modelId="{CE819500-4A8E-461E-8C0B-836AED578FFD}" type="parTrans" cxnId="{18B74CC8-6280-4FE4-B6D0-117C0E64D7C2}">
      <dgm:prSet/>
      <dgm:spPr/>
      <dgm:t>
        <a:bodyPr/>
        <a:lstStyle/>
        <a:p>
          <a:endParaRPr lang="fr-FR" b="1">
            <a:solidFill>
              <a:srgbClr val="002060"/>
            </a:solidFill>
            <a:latin typeface="Arial" pitchFamily="34" charset="0"/>
            <a:cs typeface="Arial" pitchFamily="34" charset="0"/>
          </a:endParaRPr>
        </a:p>
      </dgm:t>
    </dgm:pt>
    <dgm:pt modelId="{02487064-12B8-4FE2-B085-2E0CB33C4AC1}" type="sibTrans" cxnId="{18B74CC8-6280-4FE4-B6D0-117C0E64D7C2}">
      <dgm:prSet/>
      <dgm:spPr/>
      <dgm:t>
        <a:bodyPr/>
        <a:lstStyle/>
        <a:p>
          <a:endParaRPr lang="fr-FR" b="1">
            <a:solidFill>
              <a:srgbClr val="002060"/>
            </a:solidFill>
            <a:latin typeface="Arial" pitchFamily="34" charset="0"/>
            <a:cs typeface="Arial" pitchFamily="34" charset="0"/>
          </a:endParaRPr>
        </a:p>
      </dgm:t>
    </dgm:pt>
    <dgm:pt modelId="{61B8B95F-9579-4D2E-93AD-026ED05DEADF}" type="pres">
      <dgm:prSet presAssocID="{21B942D0-176A-46B9-B429-4A0B115E386C}" presName="cycleMatrixDiagram" presStyleCnt="0">
        <dgm:presLayoutVars>
          <dgm:chMax val="1"/>
          <dgm:dir/>
          <dgm:animLvl val="lvl"/>
          <dgm:resizeHandles val="exact"/>
        </dgm:presLayoutVars>
      </dgm:prSet>
      <dgm:spPr/>
      <dgm:t>
        <a:bodyPr/>
        <a:lstStyle/>
        <a:p>
          <a:endParaRPr lang="fr-FR"/>
        </a:p>
      </dgm:t>
    </dgm:pt>
    <dgm:pt modelId="{6F1AABA0-8A7E-447D-A70B-CC733DBDE046}" type="pres">
      <dgm:prSet presAssocID="{21B942D0-176A-46B9-B429-4A0B115E386C}" presName="children" presStyleCnt="0"/>
      <dgm:spPr/>
      <dgm:t>
        <a:bodyPr/>
        <a:lstStyle/>
        <a:p>
          <a:endParaRPr lang="fr-FR"/>
        </a:p>
      </dgm:t>
    </dgm:pt>
    <dgm:pt modelId="{F33B8FE9-9214-439D-916C-E2494DFDB22B}" type="pres">
      <dgm:prSet presAssocID="{21B942D0-176A-46B9-B429-4A0B115E386C}" presName="childPlaceholder" presStyleCnt="0"/>
      <dgm:spPr/>
      <dgm:t>
        <a:bodyPr/>
        <a:lstStyle/>
        <a:p>
          <a:endParaRPr lang="fr-FR"/>
        </a:p>
      </dgm:t>
    </dgm:pt>
    <dgm:pt modelId="{1D1CCA5F-7411-4AD7-84C7-58B25A60B356}" type="pres">
      <dgm:prSet presAssocID="{21B942D0-176A-46B9-B429-4A0B115E386C}" presName="circle" presStyleCnt="0"/>
      <dgm:spPr/>
      <dgm:t>
        <a:bodyPr/>
        <a:lstStyle/>
        <a:p>
          <a:endParaRPr lang="fr-FR"/>
        </a:p>
      </dgm:t>
    </dgm:pt>
    <dgm:pt modelId="{68AD99F6-1FBB-4159-936F-7BCA54ED16C6}" type="pres">
      <dgm:prSet presAssocID="{21B942D0-176A-46B9-B429-4A0B115E386C}" presName="quadrant1" presStyleLbl="node1" presStyleIdx="0" presStyleCnt="4" custScaleX="87988" custScaleY="89378" custLinFactNeighborX="6159" custLinFactNeighborY="6081">
        <dgm:presLayoutVars>
          <dgm:chMax val="1"/>
          <dgm:bulletEnabled val="1"/>
        </dgm:presLayoutVars>
      </dgm:prSet>
      <dgm:spPr/>
      <dgm:t>
        <a:bodyPr/>
        <a:lstStyle/>
        <a:p>
          <a:endParaRPr lang="fr-FR"/>
        </a:p>
      </dgm:t>
    </dgm:pt>
    <dgm:pt modelId="{F69F2829-B3EF-4F01-B2D5-FAF9CA068DA3}" type="pres">
      <dgm:prSet presAssocID="{21B942D0-176A-46B9-B429-4A0B115E386C}" presName="quadrant2" presStyleLbl="node1" presStyleIdx="1" presStyleCnt="4" custScaleX="88142" custScaleY="89376" custLinFactNeighborX="-7316" custLinFactNeighborY="6158">
        <dgm:presLayoutVars>
          <dgm:chMax val="1"/>
          <dgm:bulletEnabled val="1"/>
        </dgm:presLayoutVars>
      </dgm:prSet>
      <dgm:spPr/>
      <dgm:t>
        <a:bodyPr/>
        <a:lstStyle/>
        <a:p>
          <a:endParaRPr lang="fr-FR"/>
        </a:p>
      </dgm:t>
    </dgm:pt>
    <dgm:pt modelId="{9975266E-31AB-4388-A1FD-204CAF274941}" type="pres">
      <dgm:prSet presAssocID="{21B942D0-176A-46B9-B429-4A0B115E386C}" presName="quadrant3" presStyleLbl="node1" presStyleIdx="2" presStyleCnt="4" custScaleX="88142" custScaleY="83218" custLinFactNeighborX="-7316" custLinFactNeighborY="-6082">
        <dgm:presLayoutVars>
          <dgm:chMax val="1"/>
          <dgm:bulletEnabled val="1"/>
        </dgm:presLayoutVars>
      </dgm:prSet>
      <dgm:spPr/>
      <dgm:t>
        <a:bodyPr/>
        <a:lstStyle/>
        <a:p>
          <a:endParaRPr lang="fr-FR"/>
        </a:p>
      </dgm:t>
    </dgm:pt>
    <dgm:pt modelId="{A27BCCF4-7A8B-4945-BC7E-7109C22ED75F}" type="pres">
      <dgm:prSet presAssocID="{21B942D0-176A-46B9-B429-4A0B115E386C}" presName="quadrant4" presStyleLbl="node1" presStyleIdx="3" presStyleCnt="4" custScaleX="84453" custScaleY="83065" custLinFactNeighborX="6159" custLinFactNeighborY="-6158">
        <dgm:presLayoutVars>
          <dgm:chMax val="1"/>
          <dgm:bulletEnabled val="1"/>
        </dgm:presLayoutVars>
      </dgm:prSet>
      <dgm:spPr/>
      <dgm:t>
        <a:bodyPr/>
        <a:lstStyle/>
        <a:p>
          <a:endParaRPr lang="fr-FR"/>
        </a:p>
      </dgm:t>
    </dgm:pt>
    <dgm:pt modelId="{2E6EF4E3-F385-4D2E-861C-2CA22B33A974}" type="pres">
      <dgm:prSet presAssocID="{21B942D0-176A-46B9-B429-4A0B115E386C}" presName="quadrantPlaceholder" presStyleCnt="0"/>
      <dgm:spPr/>
      <dgm:t>
        <a:bodyPr/>
        <a:lstStyle/>
        <a:p>
          <a:endParaRPr lang="fr-FR"/>
        </a:p>
      </dgm:t>
    </dgm:pt>
    <dgm:pt modelId="{371EFE07-FD42-48AD-A7D0-0AFF0765E04C}" type="pres">
      <dgm:prSet presAssocID="{21B942D0-176A-46B9-B429-4A0B115E386C}" presName="center1" presStyleLbl="fgShp" presStyleIdx="0" presStyleCnt="2" custScaleX="23182" custScaleY="12820" custLinFactNeighborX="-3574" custLinFactNeighborY="0"/>
      <dgm:spPr/>
      <dgm:t>
        <a:bodyPr/>
        <a:lstStyle/>
        <a:p>
          <a:endParaRPr lang="fr-FR"/>
        </a:p>
      </dgm:t>
    </dgm:pt>
    <dgm:pt modelId="{841FE5B8-FFA4-465F-971D-8FC198629F7B}" type="pres">
      <dgm:prSet presAssocID="{21B942D0-176A-46B9-B429-4A0B115E386C}" presName="center2" presStyleLbl="fgShp" presStyleIdx="1" presStyleCnt="2" custScaleX="23182" custScaleY="7692" custLinFactNeighborX="-3574" custLinFactNeighborY="10256"/>
      <dgm:spPr/>
      <dgm:t>
        <a:bodyPr/>
        <a:lstStyle/>
        <a:p>
          <a:endParaRPr lang="fr-FR"/>
        </a:p>
      </dgm:t>
    </dgm:pt>
  </dgm:ptLst>
  <dgm:cxnLst>
    <dgm:cxn modelId="{10CE6E08-B59B-4FD1-98E2-CE6AED4BDDB9}" srcId="{21B942D0-176A-46B9-B429-4A0B115E386C}" destId="{D290A0C2-AD3E-45E0-8870-AC7BA0FFDD01}" srcOrd="2" destOrd="0" parTransId="{5E0B5FBE-7C3C-4AE9-84A3-DD8D3C4B5643}" sibTransId="{C1290D9A-6AF3-403B-9B4B-7D8B299AADA8}"/>
    <dgm:cxn modelId="{BF66331E-7FAC-4BB3-A06B-FFC8E99142F9}" type="presOf" srcId="{A6755AC0-F804-4B44-B047-91E97C4BF802}" destId="{F69F2829-B3EF-4F01-B2D5-FAF9CA068DA3}" srcOrd="0" destOrd="0" presId="urn:microsoft.com/office/officeart/2005/8/layout/cycle4"/>
    <dgm:cxn modelId="{84BDAAB8-C79E-4072-A2DF-3F7F4989B9E0}" srcId="{21B942D0-176A-46B9-B429-4A0B115E386C}" destId="{3F7C0271-D526-4D30-BE58-D2738B5FEB97}" srcOrd="0" destOrd="0" parTransId="{FE958C3B-0838-40C8-9524-6919ACF7C512}" sibTransId="{51444649-FDAB-49B1-906E-2B0AF287FF82}"/>
    <dgm:cxn modelId="{D27B8A67-F815-4A07-872E-F617299CADAC}" type="presOf" srcId="{3F7C0271-D526-4D30-BE58-D2738B5FEB97}" destId="{68AD99F6-1FBB-4159-936F-7BCA54ED16C6}" srcOrd="0" destOrd="0" presId="urn:microsoft.com/office/officeart/2005/8/layout/cycle4"/>
    <dgm:cxn modelId="{FC45FCDD-6E56-4E09-BCE5-A91F9A8D095C}" type="presOf" srcId="{21B942D0-176A-46B9-B429-4A0B115E386C}" destId="{61B8B95F-9579-4D2E-93AD-026ED05DEADF}" srcOrd="0" destOrd="0" presId="urn:microsoft.com/office/officeart/2005/8/layout/cycle4"/>
    <dgm:cxn modelId="{D3351742-1940-434C-9E1D-AEF6F3FF1CB3}" type="presOf" srcId="{B38A38ED-74C1-4B2C-8616-2B46D6D47812}" destId="{A27BCCF4-7A8B-4945-BC7E-7109C22ED75F}" srcOrd="0" destOrd="0" presId="urn:microsoft.com/office/officeart/2005/8/layout/cycle4"/>
    <dgm:cxn modelId="{18B74CC8-6280-4FE4-B6D0-117C0E64D7C2}" srcId="{21B942D0-176A-46B9-B429-4A0B115E386C}" destId="{B38A38ED-74C1-4B2C-8616-2B46D6D47812}" srcOrd="3" destOrd="0" parTransId="{CE819500-4A8E-461E-8C0B-836AED578FFD}" sibTransId="{02487064-12B8-4FE2-B085-2E0CB33C4AC1}"/>
    <dgm:cxn modelId="{59A54CCB-D831-4C65-A53F-BC3FFA613B48}" srcId="{21B942D0-176A-46B9-B429-4A0B115E386C}" destId="{A6755AC0-F804-4B44-B047-91E97C4BF802}" srcOrd="1" destOrd="0" parTransId="{87C50264-05A1-4A84-9338-FB7123D83466}" sibTransId="{20F7B622-1DD0-4099-A980-25BBFB03AD10}"/>
    <dgm:cxn modelId="{55520521-9DA4-4A04-AC71-9852326F05F5}" type="presOf" srcId="{D290A0C2-AD3E-45E0-8870-AC7BA0FFDD01}" destId="{9975266E-31AB-4388-A1FD-204CAF274941}" srcOrd="0" destOrd="0" presId="urn:microsoft.com/office/officeart/2005/8/layout/cycle4"/>
    <dgm:cxn modelId="{3EAEC27A-5C98-434C-8508-FD83B1A3E18A}" type="presParOf" srcId="{61B8B95F-9579-4D2E-93AD-026ED05DEADF}" destId="{6F1AABA0-8A7E-447D-A70B-CC733DBDE046}" srcOrd="0" destOrd="0" presId="urn:microsoft.com/office/officeart/2005/8/layout/cycle4"/>
    <dgm:cxn modelId="{90D1282F-321F-44AD-9E18-D7C89CF44CE3}" type="presParOf" srcId="{6F1AABA0-8A7E-447D-A70B-CC733DBDE046}" destId="{F33B8FE9-9214-439D-916C-E2494DFDB22B}" srcOrd="0" destOrd="0" presId="urn:microsoft.com/office/officeart/2005/8/layout/cycle4"/>
    <dgm:cxn modelId="{A8E9A97D-E3AB-468B-AE9C-227F93478594}" type="presParOf" srcId="{61B8B95F-9579-4D2E-93AD-026ED05DEADF}" destId="{1D1CCA5F-7411-4AD7-84C7-58B25A60B356}" srcOrd="1" destOrd="0" presId="urn:microsoft.com/office/officeart/2005/8/layout/cycle4"/>
    <dgm:cxn modelId="{6353E1E5-27B5-483B-A833-906373617188}" type="presParOf" srcId="{1D1CCA5F-7411-4AD7-84C7-58B25A60B356}" destId="{68AD99F6-1FBB-4159-936F-7BCA54ED16C6}" srcOrd="0" destOrd="0" presId="urn:microsoft.com/office/officeart/2005/8/layout/cycle4"/>
    <dgm:cxn modelId="{F5952B92-C08C-4198-A46A-D61F50213BDE}" type="presParOf" srcId="{1D1CCA5F-7411-4AD7-84C7-58B25A60B356}" destId="{F69F2829-B3EF-4F01-B2D5-FAF9CA068DA3}" srcOrd="1" destOrd="0" presId="urn:microsoft.com/office/officeart/2005/8/layout/cycle4"/>
    <dgm:cxn modelId="{CD133FE3-C149-4106-8CAA-496882F33F2F}" type="presParOf" srcId="{1D1CCA5F-7411-4AD7-84C7-58B25A60B356}" destId="{9975266E-31AB-4388-A1FD-204CAF274941}" srcOrd="2" destOrd="0" presId="urn:microsoft.com/office/officeart/2005/8/layout/cycle4"/>
    <dgm:cxn modelId="{41E8C7ED-1730-4427-9FC1-F5D01C622FCB}" type="presParOf" srcId="{1D1CCA5F-7411-4AD7-84C7-58B25A60B356}" destId="{A27BCCF4-7A8B-4945-BC7E-7109C22ED75F}" srcOrd="3" destOrd="0" presId="urn:microsoft.com/office/officeart/2005/8/layout/cycle4"/>
    <dgm:cxn modelId="{3DB0B0A3-857C-455D-89A4-A370BE3E6255}" type="presParOf" srcId="{1D1CCA5F-7411-4AD7-84C7-58B25A60B356}" destId="{2E6EF4E3-F385-4D2E-861C-2CA22B33A974}" srcOrd="4" destOrd="0" presId="urn:microsoft.com/office/officeart/2005/8/layout/cycle4"/>
    <dgm:cxn modelId="{7130D2E5-AF20-41F9-B871-0E716C492A2B}" type="presParOf" srcId="{61B8B95F-9579-4D2E-93AD-026ED05DEADF}" destId="{371EFE07-FD42-48AD-A7D0-0AFF0765E04C}" srcOrd="2" destOrd="0" presId="urn:microsoft.com/office/officeart/2005/8/layout/cycle4"/>
    <dgm:cxn modelId="{4B2D7B1B-5E31-4ACA-87B3-DF6582AAF570}" type="presParOf" srcId="{61B8B95F-9579-4D2E-93AD-026ED05DEADF}" destId="{841FE5B8-FFA4-465F-971D-8FC198629F7B}" srcOrd="3" destOrd="0" presId="urn:microsoft.com/office/officeart/2005/8/layout/cycle4"/>
  </dgm:cxnLst>
  <dgm:bg/>
  <dgm:whole/>
</dgm:dataModel>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EB277F3E-C91B-4687-BF58-E44E1F41F62C}" type="datetimeFigureOut">
              <a:rPr lang="fr-FR" smtClean="0"/>
              <a:pPr/>
              <a:t>19/03/2020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20FAB1-6019-4AE3-8C89-943076331612}"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277F3E-C91B-4687-BF58-E44E1F41F62C}" type="datetimeFigureOut">
              <a:rPr lang="fr-FR" smtClean="0"/>
              <a:pPr/>
              <a:t>19/03/2020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20FAB1-6019-4AE3-8C89-943076331612}"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endParaRPr lang="fr-FR"/>
          </a:p>
        </p:txBody>
      </p:sp>
      <p:sp>
        <p:nvSpPr>
          <p:cNvPr id="3" name="Sous-titre 2"/>
          <p:cNvSpPr>
            <a:spLocks noGrp="1"/>
          </p:cNvSpPr>
          <p:nvPr>
            <p:ph type="subTitle" idx="1"/>
          </p:nvPr>
        </p:nvSpPr>
        <p:spPr/>
        <p:txBody>
          <a:bodyPr/>
          <a:lstStyle/>
          <a:p>
            <a:endParaRPr lang="fr-FR"/>
          </a:p>
        </p:txBody>
      </p:sp>
      <p:pic>
        <p:nvPicPr>
          <p:cNvPr id="1026" name="Picture 2" descr="S:\JEUNESSE et SPORTS\SNU\06_COMMUNICATION\IMAGEs\Fond SNU.PNG"/>
          <p:cNvPicPr>
            <a:picLocks noChangeAspect="1" noChangeArrowheads="1"/>
          </p:cNvPicPr>
          <p:nvPr/>
        </p:nvPicPr>
        <p:blipFill>
          <a:blip r:embed="rId2"/>
          <a:srcRect/>
          <a:stretch>
            <a:fillRect/>
          </a:stretch>
        </p:blipFill>
        <p:spPr bwMode="auto">
          <a:xfrm>
            <a:off x="-1" y="0"/>
            <a:ext cx="9163321" cy="6858000"/>
          </a:xfrm>
          <a:prstGeom prst="rect">
            <a:avLst/>
          </a:prstGeom>
          <a:noFill/>
        </p:spPr>
      </p:pic>
      <p:sp>
        <p:nvSpPr>
          <p:cNvPr id="6" name="ZoneTexte 5"/>
          <p:cNvSpPr txBox="1"/>
          <p:nvPr/>
        </p:nvSpPr>
        <p:spPr>
          <a:xfrm>
            <a:off x="1500166" y="3500438"/>
            <a:ext cx="6072230" cy="1384995"/>
          </a:xfrm>
          <a:prstGeom prst="rect">
            <a:avLst/>
          </a:prstGeom>
          <a:noFill/>
        </p:spPr>
        <p:txBody>
          <a:bodyPr wrap="square" rtlCol="0">
            <a:spAutoFit/>
          </a:bodyPr>
          <a:lstStyle/>
          <a:p>
            <a:pPr algn="ctr"/>
            <a:r>
              <a:rPr lang="fr-FR" sz="2800" b="1" dirty="0" smtClean="0">
                <a:solidFill>
                  <a:srgbClr val="002060"/>
                </a:solidFill>
                <a:latin typeface="Arial" pitchFamily="34" charset="0"/>
                <a:cs typeface="Arial" pitchFamily="34" charset="0"/>
              </a:rPr>
              <a:t>Réunion d’information</a:t>
            </a:r>
          </a:p>
          <a:p>
            <a:pPr algn="ctr"/>
            <a:r>
              <a:rPr lang="fr-FR" sz="2800" b="1" dirty="0" smtClean="0">
                <a:solidFill>
                  <a:srgbClr val="002060"/>
                </a:solidFill>
                <a:latin typeface="Arial" pitchFamily="34" charset="0"/>
                <a:cs typeface="Arial" pitchFamily="34" charset="0"/>
              </a:rPr>
              <a:t>Mercredi 26 février 2020</a:t>
            </a:r>
          </a:p>
          <a:p>
            <a:pPr algn="ctr"/>
            <a:endParaRPr lang="fr-FR" sz="2800" b="1" dirty="0">
              <a:solidFill>
                <a:srgbClr val="002060"/>
              </a:solidFill>
              <a:latin typeface="Arial" pitchFamily="34" charset="0"/>
              <a:cs typeface="Arial" pitchFamily="34" charset="0"/>
            </a:endParaRPr>
          </a:p>
        </p:txBody>
      </p:sp>
      <p:pic>
        <p:nvPicPr>
          <p:cNvPr id="8" name="Image 7" descr="prefecture_de_seine_et_marne.jpg"/>
          <p:cNvPicPr>
            <a:picLocks noChangeAspect="1"/>
          </p:cNvPicPr>
          <p:nvPr/>
        </p:nvPicPr>
        <p:blipFill>
          <a:blip r:embed="rId3"/>
          <a:stretch>
            <a:fillRect/>
          </a:stretch>
        </p:blipFill>
        <p:spPr>
          <a:xfrm>
            <a:off x="7000892" y="714356"/>
            <a:ext cx="1428736" cy="1428736"/>
          </a:xfrm>
          <a:prstGeom prst="rect">
            <a:avLst/>
          </a:prstGeom>
        </p:spPr>
      </p:pic>
      <p:pic>
        <p:nvPicPr>
          <p:cNvPr id="4" name="Picture 2"/>
          <p:cNvPicPr>
            <a:picLocks noChangeAspect="1" noChangeArrowheads="1"/>
          </p:cNvPicPr>
          <p:nvPr/>
        </p:nvPicPr>
        <p:blipFill>
          <a:blip r:embed="rId4" cstate="print"/>
          <a:srcRect l="-11" t="-11" r="-11" b="-11"/>
          <a:stretch>
            <a:fillRect/>
          </a:stretch>
        </p:blipFill>
        <p:spPr bwMode="auto">
          <a:xfrm>
            <a:off x="1214414" y="857232"/>
            <a:ext cx="1127662" cy="1198563"/>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0"/>
            <a:ext cx="9144000" cy="6843712"/>
          </a:xfrm>
          <a:solidFill>
            <a:schemeClr val="accent1"/>
          </a:solidFill>
        </p:spPr>
      </p:pic>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pic>
        <p:nvPicPr>
          <p:cNvPr id="6146" name="Picture 2"/>
          <p:cNvPicPr>
            <a:picLocks noChangeAspect="1" noChangeArrowheads="1"/>
          </p:cNvPicPr>
          <p:nvPr/>
        </p:nvPicPr>
        <p:blipFill>
          <a:blip r:embed="rId6"/>
          <a:srcRect/>
          <a:stretch>
            <a:fillRect/>
          </a:stretch>
        </p:blipFill>
        <p:spPr bwMode="auto">
          <a:xfrm rot="907518">
            <a:off x="1467300" y="2312178"/>
            <a:ext cx="6597544" cy="281426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0" name="TextShape 1"/>
          <p:cNvSpPr txBox="1"/>
          <p:nvPr/>
        </p:nvSpPr>
        <p:spPr>
          <a:xfrm>
            <a:off x="628560" y="365040"/>
            <a:ext cx="8515080" cy="920820"/>
          </a:xfrm>
          <a:prstGeom prst="rect">
            <a:avLst/>
          </a:prstGeom>
          <a:noFill/>
          <a:ln>
            <a:noFill/>
          </a:ln>
        </p:spPr>
        <p:txBody>
          <a:bodyPr anchor="ctr"/>
          <a:lstStyle/>
          <a:p>
            <a:pPr>
              <a:lnSpc>
                <a:spcPct val="90000"/>
              </a:lnSpc>
            </a:pPr>
            <a:r>
              <a:rPr lang="fr-FR" sz="3500" b="1" strike="noStrike" spc="-1" dirty="0" smtClean="0">
                <a:solidFill>
                  <a:srgbClr val="002060"/>
                </a:solidFill>
                <a:latin typeface="Arial"/>
              </a:rPr>
              <a:t>Un site d’information et d’inscription</a:t>
            </a:r>
            <a:endParaRPr lang="fr-FR" sz="3500" b="0" strike="noStrike" spc="-1" dirty="0">
              <a:solidFill>
                <a:srgbClr val="002060"/>
              </a:solidFill>
              <a:latin typeface="Calibri"/>
            </a:endParaRPr>
          </a:p>
        </p:txBody>
      </p:sp>
      <p:sp>
        <p:nvSpPr>
          <p:cNvPr id="11" name="ZoneTexte 10"/>
          <p:cNvSpPr txBox="1"/>
          <p:nvPr/>
        </p:nvSpPr>
        <p:spPr>
          <a:xfrm>
            <a:off x="5429256" y="1714488"/>
            <a:ext cx="2143140" cy="523220"/>
          </a:xfrm>
          <a:prstGeom prst="rect">
            <a:avLst/>
          </a:prstGeom>
          <a:ln w="38100"/>
          <a:effectLst/>
        </p:spPr>
        <p:style>
          <a:lnRef idx="2">
            <a:schemeClr val="dk1"/>
          </a:lnRef>
          <a:fillRef idx="1">
            <a:schemeClr val="lt1"/>
          </a:fillRef>
          <a:effectRef idx="0">
            <a:schemeClr val="dk1"/>
          </a:effectRef>
          <a:fontRef idx="minor">
            <a:schemeClr val="dk1"/>
          </a:fontRef>
        </p:style>
        <p:txBody>
          <a:bodyPr wrap="square" rtlCol="0">
            <a:spAutoFit/>
          </a:bodyPr>
          <a:lstStyle/>
          <a:p>
            <a:r>
              <a:rPr lang="fr-FR" sz="2800" b="1" dirty="0">
                <a:solidFill>
                  <a:srgbClr val="FF0000"/>
                </a:solidFill>
                <a:latin typeface="Arial" pitchFamily="34" charset="0"/>
                <a:cs typeface="Arial" pitchFamily="34" charset="0"/>
              </a:rPr>
              <a:t>s</a:t>
            </a:r>
            <a:r>
              <a:rPr lang="fr-FR" sz="2800" b="1" dirty="0" smtClean="0">
                <a:solidFill>
                  <a:srgbClr val="FF0000"/>
                </a:solidFill>
                <a:latin typeface="Arial" pitchFamily="34" charset="0"/>
                <a:cs typeface="Arial" pitchFamily="34" charset="0"/>
              </a:rPr>
              <a:t>nu.gouv.fr</a:t>
            </a:r>
            <a:endParaRPr lang="fr-FR" sz="28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fond SNU 2.png"/>
          <p:cNvPicPr>
            <a:picLocks noChangeAspect="1"/>
          </p:cNvPicPr>
          <p:nvPr/>
        </p:nvPicPr>
        <p:blipFill>
          <a:blip r:embed="rId2"/>
          <a:stretch>
            <a:fillRect/>
          </a:stretch>
        </p:blipFill>
        <p:spPr>
          <a:xfrm>
            <a:off x="0" y="0"/>
            <a:ext cx="9144000" cy="6858000"/>
          </a:xfrm>
          <a:prstGeom prst="rect">
            <a:avLst/>
          </a:prstGeom>
        </p:spPr>
      </p:pic>
      <p:sp>
        <p:nvSpPr>
          <p:cNvPr id="5" name="TextShape 1"/>
          <p:cNvSpPr txBox="1"/>
          <p:nvPr/>
        </p:nvSpPr>
        <p:spPr>
          <a:xfrm>
            <a:off x="957206" y="365040"/>
            <a:ext cx="7229588" cy="920820"/>
          </a:xfrm>
          <a:prstGeom prst="rect">
            <a:avLst/>
          </a:prstGeom>
          <a:noFill/>
          <a:ln>
            <a:noFill/>
          </a:ln>
        </p:spPr>
        <p:txBody>
          <a:bodyPr anchor="ctr"/>
          <a:lstStyle/>
          <a:p>
            <a:pPr>
              <a:lnSpc>
                <a:spcPct val="90000"/>
              </a:lnSpc>
            </a:pPr>
            <a:r>
              <a:rPr lang="fr-FR" sz="3500" b="1" strike="noStrike" spc="-1" dirty="0" smtClean="0">
                <a:solidFill>
                  <a:srgbClr val="002060"/>
                </a:solidFill>
                <a:latin typeface="Arial"/>
              </a:rPr>
              <a:t>La campagne d’information 2020</a:t>
            </a:r>
            <a:endParaRPr lang="fr-FR" sz="3500" b="0" strike="noStrike" spc="-1" dirty="0">
              <a:solidFill>
                <a:srgbClr val="002060"/>
              </a:solidFill>
              <a:latin typeface="Calibri"/>
            </a:endParaRPr>
          </a:p>
        </p:txBody>
      </p:sp>
      <p:pic>
        <p:nvPicPr>
          <p:cNvPr id="7170" name="Picture 2"/>
          <p:cNvPicPr>
            <a:picLocks noChangeAspect="1" noChangeArrowheads="1"/>
          </p:cNvPicPr>
          <p:nvPr/>
        </p:nvPicPr>
        <p:blipFill>
          <a:blip r:embed="rId3"/>
          <a:srcRect/>
          <a:stretch>
            <a:fillRect/>
          </a:stretch>
        </p:blipFill>
        <p:spPr bwMode="auto">
          <a:xfrm rot="21309765">
            <a:off x="1211144" y="3128370"/>
            <a:ext cx="3109647" cy="174812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7" name="ZoneTexte 6"/>
          <p:cNvSpPr txBox="1"/>
          <p:nvPr/>
        </p:nvSpPr>
        <p:spPr>
          <a:xfrm>
            <a:off x="714348" y="1285860"/>
            <a:ext cx="7500990" cy="923330"/>
          </a:xfrm>
          <a:prstGeom prst="rect">
            <a:avLst/>
          </a:prstGeom>
          <a:noFill/>
        </p:spPr>
        <p:txBody>
          <a:bodyPr wrap="square" rtlCol="0">
            <a:spAutoFit/>
          </a:bodyPr>
          <a:lstStyle/>
          <a:p>
            <a:pPr algn="just"/>
            <a:r>
              <a:rPr lang="fr-FR" dirty="0" smtClean="0">
                <a:solidFill>
                  <a:srgbClr val="002060"/>
                </a:solidFill>
                <a:latin typeface="Arial" pitchFamily="34" charset="0"/>
                <a:cs typeface="Arial" pitchFamily="34" charset="0"/>
              </a:rPr>
              <a:t>Une campagne nationale est mise en place à travers des vidéos, </a:t>
            </a:r>
            <a:r>
              <a:rPr lang="fr-FR" dirty="0" err="1" smtClean="0">
                <a:solidFill>
                  <a:srgbClr val="002060"/>
                </a:solidFill>
                <a:latin typeface="Arial" pitchFamily="34" charset="0"/>
                <a:cs typeface="Arial" pitchFamily="34" charset="0"/>
              </a:rPr>
              <a:t>flyers</a:t>
            </a:r>
            <a:r>
              <a:rPr lang="fr-FR" dirty="0" smtClean="0">
                <a:solidFill>
                  <a:srgbClr val="002060"/>
                </a:solidFill>
                <a:latin typeface="Arial" pitchFamily="34" charset="0"/>
                <a:cs typeface="Arial" pitchFamily="34" charset="0"/>
              </a:rPr>
              <a:t>, affiches, kits d’information à disposition des jeunes et des professionnels.</a:t>
            </a:r>
            <a:endParaRPr lang="fr-FR" dirty="0">
              <a:solidFill>
                <a:srgbClr val="002060"/>
              </a:solidFill>
              <a:latin typeface="Arial" pitchFamily="34" charset="0"/>
              <a:cs typeface="Arial" pitchFamily="34" charset="0"/>
            </a:endParaRPr>
          </a:p>
        </p:txBody>
      </p:sp>
      <p:pic>
        <p:nvPicPr>
          <p:cNvPr id="8" name="Image 7" descr="Capture3.PNG"/>
          <p:cNvPicPr>
            <a:picLocks noChangeAspect="1"/>
          </p:cNvPicPr>
          <p:nvPr/>
        </p:nvPicPr>
        <p:blipFill>
          <a:blip r:embed="rId4"/>
          <a:stretch>
            <a:fillRect/>
          </a:stretch>
        </p:blipFill>
        <p:spPr>
          <a:xfrm rot="392922">
            <a:off x="5604374" y="2271605"/>
            <a:ext cx="2436908" cy="32103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Picture 2"/>
          <p:cNvPicPr>
            <a:picLocks noChangeAspect="1" noChangeArrowheads="1"/>
          </p:cNvPicPr>
          <p:nvPr/>
        </p:nvPicPr>
        <p:blipFill>
          <a:blip r:embed="rId5"/>
          <a:srcRect/>
          <a:stretch>
            <a:fillRect/>
          </a:stretch>
        </p:blipFill>
        <p:spPr bwMode="auto">
          <a:xfrm>
            <a:off x="571473" y="5786454"/>
            <a:ext cx="573604" cy="500065"/>
          </a:xfrm>
          <a:prstGeom prst="rect">
            <a:avLst/>
          </a:prstGeom>
          <a:noFill/>
          <a:ln w="9525">
            <a:noFill/>
            <a:miter lim="800000"/>
            <a:headEnd/>
            <a:tailEnd/>
          </a:ln>
          <a:effectLst/>
        </p:spPr>
      </p:pic>
      <p:pic>
        <p:nvPicPr>
          <p:cNvPr id="10" name="Picture 3"/>
          <p:cNvPicPr>
            <a:picLocks noChangeAspect="1" noChangeArrowheads="1"/>
          </p:cNvPicPr>
          <p:nvPr/>
        </p:nvPicPr>
        <p:blipFill>
          <a:blip r:embed="rId6"/>
          <a:srcRect/>
          <a:stretch>
            <a:fillRect/>
          </a:stretch>
        </p:blipFill>
        <p:spPr bwMode="auto">
          <a:xfrm>
            <a:off x="1285852" y="5500702"/>
            <a:ext cx="838200" cy="857250"/>
          </a:xfrm>
          <a:prstGeom prst="rect">
            <a:avLst/>
          </a:prstGeom>
          <a:noFill/>
          <a:ln w="9525">
            <a:noFill/>
            <a:miter lim="800000"/>
            <a:headEnd/>
            <a:tailEnd/>
          </a:ln>
          <a:effectLst/>
        </p:spPr>
      </p:pic>
      <p:pic>
        <p:nvPicPr>
          <p:cNvPr id="11" name="Picture 2"/>
          <p:cNvPicPr>
            <a:picLocks noChangeAspect="1" noChangeArrowheads="1"/>
          </p:cNvPicPr>
          <p:nvPr/>
        </p:nvPicPr>
        <p:blipFill>
          <a:blip r:embed="rId7"/>
          <a:srcRect/>
          <a:stretch>
            <a:fillRect/>
          </a:stretch>
        </p:blipFill>
        <p:spPr bwMode="auto">
          <a:xfrm>
            <a:off x="2214546" y="5572140"/>
            <a:ext cx="628650" cy="76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10" name="Espace réservé du contenu 9" descr="carte 77 copie.png"/>
          <p:cNvPicPr>
            <a:picLocks noGrp="1" noChangeAspect="1"/>
          </p:cNvPicPr>
          <p:nvPr>
            <p:ph idx="1"/>
          </p:nvPr>
        </p:nvPicPr>
        <p:blipFill>
          <a:blip r:embed="rId2" cstate="print"/>
          <a:stretch>
            <a:fillRect/>
          </a:stretch>
        </p:blipFill>
        <p:spPr>
          <a:xfrm>
            <a:off x="2966681" y="1600200"/>
            <a:ext cx="3210638" cy="4525963"/>
          </a:xfrm>
        </p:spPr>
      </p:pic>
      <p:pic>
        <p:nvPicPr>
          <p:cNvPr id="4" name="Image 3" descr="fond SNU 2.png"/>
          <p:cNvPicPr>
            <a:picLocks noChangeAspect="1"/>
          </p:cNvPicPr>
          <p:nvPr/>
        </p:nvPicPr>
        <p:blipFill>
          <a:blip r:embed="rId3"/>
          <a:stretch>
            <a:fillRect/>
          </a:stretch>
        </p:blipFill>
        <p:spPr>
          <a:xfrm>
            <a:off x="0" y="0"/>
            <a:ext cx="9144000" cy="6858000"/>
          </a:xfrm>
          <a:prstGeom prst="rect">
            <a:avLst/>
          </a:prstGeom>
        </p:spPr>
      </p:pic>
      <p:pic>
        <p:nvPicPr>
          <p:cNvPr id="5" name="Picture 2"/>
          <p:cNvPicPr>
            <a:picLocks noChangeAspect="1" noChangeArrowheads="1"/>
          </p:cNvPicPr>
          <p:nvPr/>
        </p:nvPicPr>
        <p:blipFill>
          <a:blip r:embed="rId4"/>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5"/>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6"/>
          <a:srcRect/>
          <a:stretch>
            <a:fillRect/>
          </a:stretch>
        </p:blipFill>
        <p:spPr bwMode="auto">
          <a:xfrm>
            <a:off x="2214546" y="5572140"/>
            <a:ext cx="628650" cy="762000"/>
          </a:xfrm>
          <a:prstGeom prst="rect">
            <a:avLst/>
          </a:prstGeom>
          <a:noFill/>
          <a:ln w="9525">
            <a:noFill/>
            <a:miter lim="800000"/>
            <a:headEnd/>
            <a:tailEnd/>
          </a:ln>
          <a:effectLst/>
        </p:spPr>
      </p:pic>
      <p:sp>
        <p:nvSpPr>
          <p:cNvPr id="8" name="TextShape 1"/>
          <p:cNvSpPr txBox="1"/>
          <p:nvPr/>
        </p:nvSpPr>
        <p:spPr>
          <a:xfrm>
            <a:off x="1000100" y="214290"/>
            <a:ext cx="7229588" cy="920820"/>
          </a:xfrm>
          <a:prstGeom prst="rect">
            <a:avLst/>
          </a:prstGeom>
          <a:noFill/>
          <a:ln>
            <a:noFill/>
          </a:ln>
        </p:spPr>
        <p:txBody>
          <a:bodyPr anchor="ctr"/>
          <a:lstStyle/>
          <a:p>
            <a:pPr>
              <a:lnSpc>
                <a:spcPct val="90000"/>
              </a:lnSpc>
            </a:pPr>
            <a:r>
              <a:rPr lang="fr-FR" sz="3500" b="1" strike="noStrike" spc="-1" dirty="0" smtClean="0">
                <a:solidFill>
                  <a:srgbClr val="002060"/>
                </a:solidFill>
                <a:latin typeface="Arial"/>
              </a:rPr>
              <a:t>La campagne d’information 2020</a:t>
            </a:r>
            <a:endParaRPr lang="fr-FR" sz="3500" b="0" strike="noStrike" spc="-1" dirty="0">
              <a:solidFill>
                <a:srgbClr val="002060"/>
              </a:solidFill>
              <a:latin typeface="Calibri"/>
            </a:endParaRPr>
          </a:p>
        </p:txBody>
      </p:sp>
      <p:sp>
        <p:nvSpPr>
          <p:cNvPr id="9" name="ZoneTexte 8"/>
          <p:cNvSpPr txBox="1"/>
          <p:nvPr/>
        </p:nvSpPr>
        <p:spPr>
          <a:xfrm>
            <a:off x="571472" y="857232"/>
            <a:ext cx="4143404" cy="4801314"/>
          </a:xfrm>
          <a:prstGeom prst="rect">
            <a:avLst/>
          </a:prstGeom>
          <a:noFill/>
        </p:spPr>
        <p:txBody>
          <a:bodyPr wrap="square" rtlCol="0">
            <a:spAutoFit/>
          </a:bodyPr>
          <a:lstStyle/>
          <a:p>
            <a:pPr algn="just"/>
            <a:r>
              <a:rPr lang="fr-FR" dirty="0" smtClean="0">
                <a:solidFill>
                  <a:srgbClr val="002060"/>
                </a:solidFill>
                <a:latin typeface="Arial" pitchFamily="34" charset="0"/>
                <a:cs typeface="Arial" pitchFamily="34" charset="0"/>
              </a:rPr>
              <a:t>Une campagne régionale est orchestrée par le </a:t>
            </a:r>
            <a:r>
              <a:rPr lang="fr-FR" dirty="0" smtClean="0">
                <a:solidFill>
                  <a:srgbClr val="FF0000"/>
                </a:solidFill>
                <a:latin typeface="Arial" pitchFamily="34" charset="0"/>
                <a:cs typeface="Arial" pitchFamily="34" charset="0"/>
              </a:rPr>
              <a:t>Centre d’information et de documentation jeunesse</a:t>
            </a:r>
            <a:r>
              <a:rPr lang="fr-FR" dirty="0" smtClean="0">
                <a:solidFill>
                  <a:srgbClr val="002060"/>
                </a:solidFill>
                <a:latin typeface="Arial" pitchFamily="34" charset="0"/>
                <a:cs typeface="Arial" pitchFamily="34" charset="0"/>
              </a:rPr>
              <a:t> (CIDJ) sur la thématique de l’engagement. Cette campagne est relayée par le </a:t>
            </a:r>
            <a:r>
              <a:rPr lang="fr-FR" dirty="0" smtClean="0">
                <a:solidFill>
                  <a:srgbClr val="FF0000"/>
                </a:solidFill>
                <a:latin typeface="Arial" pitchFamily="34" charset="0"/>
                <a:cs typeface="Arial" pitchFamily="34" charset="0"/>
              </a:rPr>
              <a:t>réseau information jeunesse</a:t>
            </a:r>
            <a:r>
              <a:rPr lang="fr-FR" dirty="0">
                <a:solidFill>
                  <a:srgbClr val="002060"/>
                </a:solidFill>
                <a:latin typeface="Arial" pitchFamily="34" charset="0"/>
                <a:cs typeface="Arial" pitchFamily="34" charset="0"/>
              </a:rPr>
              <a:t> </a:t>
            </a:r>
            <a:r>
              <a:rPr lang="fr-FR" dirty="0" smtClean="0">
                <a:solidFill>
                  <a:srgbClr val="002060"/>
                </a:solidFill>
                <a:latin typeface="Arial" pitchFamily="34" charset="0"/>
                <a:cs typeface="Arial" pitchFamily="34" charset="0"/>
              </a:rPr>
              <a:t>seine-et-marnais.</a:t>
            </a:r>
          </a:p>
          <a:p>
            <a:pPr algn="just"/>
            <a:endParaRPr lang="fr-FR" dirty="0">
              <a:solidFill>
                <a:srgbClr val="002060"/>
              </a:solidFill>
              <a:latin typeface="Arial" pitchFamily="34" charset="0"/>
              <a:cs typeface="Arial" pitchFamily="34" charset="0"/>
            </a:endParaRPr>
          </a:p>
          <a:p>
            <a:pPr algn="just"/>
            <a:r>
              <a:rPr lang="fr-FR" dirty="0" smtClean="0">
                <a:solidFill>
                  <a:srgbClr val="002060"/>
                </a:solidFill>
                <a:latin typeface="Arial" pitchFamily="34" charset="0"/>
                <a:cs typeface="Arial" pitchFamily="34" charset="0"/>
              </a:rPr>
              <a:t>Ces 29 structures et 73 professionnels de l’information ont rencontré plus de 40 000 jeunes en 2019 sur des thématiques variés (orientation, découverte métiers, accompagnement vers l’emploi, santé, prévention, engagement…), tant au sein des structures que dans les établissements scolaires. </a:t>
            </a:r>
          </a:p>
        </p:txBody>
      </p:sp>
      <p:pic>
        <p:nvPicPr>
          <p:cNvPr id="13" name="Picture 2" descr="C:\Users\aforay\Desktop\INFORMATION JEUNESSE\LABEL\carte 77 copie.png"/>
          <p:cNvPicPr>
            <a:picLocks noChangeAspect="1" noChangeArrowheads="1"/>
          </p:cNvPicPr>
          <p:nvPr/>
        </p:nvPicPr>
        <p:blipFill>
          <a:blip r:embed="rId7"/>
          <a:srcRect/>
          <a:stretch>
            <a:fillRect/>
          </a:stretch>
        </p:blipFill>
        <p:spPr bwMode="auto">
          <a:xfrm>
            <a:off x="4857752" y="928670"/>
            <a:ext cx="4000528" cy="5638711"/>
          </a:xfrm>
          <a:prstGeom prst="rect">
            <a:avLst/>
          </a:prstGeom>
          <a:noFill/>
        </p:spPr>
      </p:pic>
      <p:sp>
        <p:nvSpPr>
          <p:cNvPr id="12" name="ZoneTexte 11"/>
          <p:cNvSpPr txBox="1"/>
          <p:nvPr/>
        </p:nvSpPr>
        <p:spPr>
          <a:xfrm>
            <a:off x="5500694" y="1500174"/>
            <a:ext cx="2857520" cy="369332"/>
          </a:xfrm>
          <a:prstGeom prst="rect">
            <a:avLst/>
          </a:prstGeom>
          <a:noFill/>
        </p:spPr>
        <p:txBody>
          <a:bodyPr wrap="square" rtlCol="0">
            <a:spAutoFit/>
          </a:bodyPr>
          <a:lstStyle/>
          <a:p>
            <a:r>
              <a:rPr lang="fr-FR" b="1" i="1" u="sng" dirty="0" smtClean="0">
                <a:solidFill>
                  <a:srgbClr val="FF0000"/>
                </a:solidFill>
              </a:rPr>
              <a:t>http://www.cij77.asso.fr/</a:t>
            </a:r>
            <a:endParaRPr lang="fr-FR" b="1" i="1" u="sng"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fond SNU 2.png"/>
          <p:cNvPicPr>
            <a:picLocks noChangeAspect="1"/>
          </p:cNvPicPr>
          <p:nvPr/>
        </p:nvPicPr>
        <p:blipFill>
          <a:blip r:embed="rId2"/>
          <a:stretch>
            <a:fillRect/>
          </a:stretch>
        </p:blipFill>
        <p:spPr>
          <a:xfrm>
            <a:off x="0" y="0"/>
            <a:ext cx="9144000" cy="6858000"/>
          </a:xfrm>
          <a:prstGeom prst="rect">
            <a:avLst/>
          </a:prstGeom>
        </p:spPr>
      </p:pic>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sp>
        <p:nvSpPr>
          <p:cNvPr id="8" name="TextShape 1"/>
          <p:cNvSpPr txBox="1"/>
          <p:nvPr/>
        </p:nvSpPr>
        <p:spPr>
          <a:xfrm>
            <a:off x="1000100" y="500042"/>
            <a:ext cx="7229588" cy="920820"/>
          </a:xfrm>
          <a:prstGeom prst="rect">
            <a:avLst/>
          </a:prstGeom>
          <a:noFill/>
          <a:ln>
            <a:noFill/>
          </a:ln>
        </p:spPr>
        <p:txBody>
          <a:bodyPr anchor="ctr"/>
          <a:lstStyle/>
          <a:p>
            <a:pPr algn="ctr">
              <a:lnSpc>
                <a:spcPct val="90000"/>
              </a:lnSpc>
            </a:pPr>
            <a:r>
              <a:rPr lang="fr-FR" sz="3500" b="1" strike="noStrike" spc="-1" dirty="0" smtClean="0">
                <a:solidFill>
                  <a:srgbClr val="002060"/>
                </a:solidFill>
                <a:latin typeface="Arial"/>
              </a:rPr>
              <a:t>La mobilisation de tous les acteurs de la jeunesse</a:t>
            </a:r>
            <a:endParaRPr lang="fr-FR" sz="3500" b="0" strike="noStrike" spc="-1" dirty="0">
              <a:solidFill>
                <a:srgbClr val="002060"/>
              </a:solidFill>
              <a:latin typeface="Calibri"/>
            </a:endParaRPr>
          </a:p>
        </p:txBody>
      </p:sp>
      <p:sp>
        <p:nvSpPr>
          <p:cNvPr id="9" name="Rectangle 8"/>
          <p:cNvSpPr/>
          <p:nvPr/>
        </p:nvSpPr>
        <p:spPr>
          <a:xfrm>
            <a:off x="1000100" y="1582341"/>
            <a:ext cx="7429552" cy="3416320"/>
          </a:xfrm>
          <a:prstGeom prst="rect">
            <a:avLst/>
          </a:prstGeom>
        </p:spPr>
        <p:txBody>
          <a:bodyPr wrap="square">
            <a:spAutoFit/>
          </a:bodyPr>
          <a:lstStyle/>
          <a:p>
            <a:r>
              <a:rPr lang="fr-FR" dirty="0" smtClean="0">
                <a:solidFill>
                  <a:srgbClr val="002060"/>
                </a:solidFill>
                <a:latin typeface="Arial" pitchFamily="34" charset="0"/>
                <a:cs typeface="Arial" pitchFamily="34" charset="0"/>
              </a:rPr>
              <a:t>Le public visé, les jeunes de 15 à 16 ans :</a:t>
            </a:r>
          </a:p>
          <a:p>
            <a:endParaRPr lang="fr-FR" dirty="0" smtClean="0">
              <a:solidFill>
                <a:srgbClr val="002060"/>
              </a:solidFill>
              <a:latin typeface="Arial" pitchFamily="34" charset="0"/>
              <a:cs typeface="Arial" pitchFamily="34" charset="0"/>
            </a:endParaRPr>
          </a:p>
          <a:p>
            <a:r>
              <a:rPr lang="fr-FR" dirty="0" smtClean="0">
                <a:solidFill>
                  <a:srgbClr val="002060"/>
                </a:solidFill>
                <a:latin typeface="Arial" pitchFamily="34" charset="0"/>
                <a:cs typeface="Arial" pitchFamily="34" charset="0"/>
              </a:rPr>
              <a:t>- </a:t>
            </a:r>
            <a:r>
              <a:rPr lang="fr-FR" dirty="0" smtClean="0">
                <a:solidFill>
                  <a:srgbClr val="FF0000"/>
                </a:solidFill>
                <a:latin typeface="Arial" pitchFamily="34" charset="0"/>
                <a:cs typeface="Arial" pitchFamily="34" charset="0"/>
              </a:rPr>
              <a:t>scolarisés</a:t>
            </a:r>
            <a:r>
              <a:rPr lang="fr-FR" dirty="0" smtClean="0">
                <a:solidFill>
                  <a:srgbClr val="002060"/>
                </a:solidFill>
                <a:latin typeface="Arial" pitchFamily="34" charset="0"/>
                <a:cs typeface="Arial" pitchFamily="34" charset="0"/>
              </a:rPr>
              <a:t> en classe de seconde,</a:t>
            </a:r>
          </a:p>
          <a:p>
            <a:r>
              <a:rPr lang="fr-FR" dirty="0">
                <a:solidFill>
                  <a:srgbClr val="002060"/>
                </a:solidFill>
                <a:latin typeface="Arial" pitchFamily="34" charset="0"/>
                <a:cs typeface="Arial" pitchFamily="34" charset="0"/>
              </a:rPr>
              <a:t> </a:t>
            </a:r>
            <a:r>
              <a:rPr lang="fr-FR" dirty="0" smtClean="0">
                <a:solidFill>
                  <a:srgbClr val="002060"/>
                </a:solidFill>
                <a:latin typeface="Arial" pitchFamily="34" charset="0"/>
                <a:cs typeface="Arial" pitchFamily="34" charset="0"/>
              </a:rPr>
              <a:t>  - en situation de </a:t>
            </a:r>
            <a:r>
              <a:rPr lang="fr-FR" dirty="0" smtClean="0">
                <a:solidFill>
                  <a:srgbClr val="FF0000"/>
                </a:solidFill>
                <a:latin typeface="Arial" pitchFamily="34" charset="0"/>
                <a:cs typeface="Arial" pitchFamily="34" charset="0"/>
              </a:rPr>
              <a:t>décrochage scolaire</a:t>
            </a:r>
            <a:r>
              <a:rPr lang="fr-FR" dirty="0" smtClean="0">
                <a:solidFill>
                  <a:srgbClr val="002060"/>
                </a:solidFill>
                <a:latin typeface="Arial" pitchFamily="34" charset="0"/>
                <a:cs typeface="Arial" pitchFamily="34" charset="0"/>
              </a:rPr>
              <a:t>,</a:t>
            </a:r>
          </a:p>
          <a:p>
            <a:r>
              <a:rPr lang="fr-FR" dirty="0" smtClean="0">
                <a:solidFill>
                  <a:srgbClr val="002060"/>
                </a:solidFill>
                <a:latin typeface="Arial" pitchFamily="34" charset="0"/>
                <a:cs typeface="Arial" pitchFamily="34" charset="0"/>
              </a:rPr>
              <a:t>     - résidents dans les </a:t>
            </a:r>
            <a:r>
              <a:rPr lang="fr-FR" dirty="0" smtClean="0">
                <a:solidFill>
                  <a:srgbClr val="FF0000"/>
                </a:solidFill>
                <a:latin typeface="Arial" pitchFamily="34" charset="0"/>
                <a:cs typeface="Arial" pitchFamily="34" charset="0"/>
              </a:rPr>
              <a:t>Quartiers politique de la ville </a:t>
            </a:r>
            <a:r>
              <a:rPr lang="fr-FR" dirty="0" smtClean="0">
                <a:solidFill>
                  <a:srgbClr val="002060"/>
                </a:solidFill>
                <a:latin typeface="Arial" pitchFamily="34" charset="0"/>
                <a:cs typeface="Arial" pitchFamily="34" charset="0"/>
              </a:rPr>
              <a:t>(QPV),</a:t>
            </a:r>
          </a:p>
          <a:p>
            <a:r>
              <a:rPr lang="fr-FR" dirty="0" smtClean="0">
                <a:solidFill>
                  <a:srgbClr val="002060"/>
                </a:solidFill>
                <a:latin typeface="Arial" pitchFamily="34" charset="0"/>
                <a:cs typeface="Arial" pitchFamily="34" charset="0"/>
              </a:rPr>
              <a:t>       - en situation de </a:t>
            </a:r>
            <a:r>
              <a:rPr lang="fr-FR" dirty="0" smtClean="0">
                <a:solidFill>
                  <a:srgbClr val="FF0000"/>
                </a:solidFill>
                <a:latin typeface="Arial" pitchFamily="34" charset="0"/>
                <a:cs typeface="Arial" pitchFamily="34" charset="0"/>
              </a:rPr>
              <a:t>handicap</a:t>
            </a:r>
            <a:r>
              <a:rPr lang="fr-FR" dirty="0" smtClean="0">
                <a:solidFill>
                  <a:srgbClr val="002060"/>
                </a:solidFill>
                <a:latin typeface="Arial" pitchFamily="34" charset="0"/>
                <a:cs typeface="Arial" pitchFamily="34" charset="0"/>
              </a:rPr>
              <a:t>,</a:t>
            </a:r>
          </a:p>
          <a:p>
            <a:r>
              <a:rPr lang="fr-FR" dirty="0" smtClean="0">
                <a:solidFill>
                  <a:srgbClr val="002060"/>
                </a:solidFill>
                <a:latin typeface="Arial" pitchFamily="34" charset="0"/>
                <a:cs typeface="Arial" pitchFamily="34" charset="0"/>
              </a:rPr>
              <a:t>         - </a:t>
            </a:r>
            <a:r>
              <a:rPr lang="fr-FR" dirty="0" smtClean="0">
                <a:solidFill>
                  <a:srgbClr val="FF0000"/>
                </a:solidFill>
                <a:latin typeface="Arial" pitchFamily="34" charset="0"/>
                <a:cs typeface="Arial" pitchFamily="34" charset="0"/>
              </a:rPr>
              <a:t>sous-main de justice</a:t>
            </a:r>
            <a:r>
              <a:rPr lang="fr-FR" dirty="0" smtClean="0">
                <a:solidFill>
                  <a:srgbClr val="002060"/>
                </a:solidFill>
                <a:latin typeface="Arial" pitchFamily="34" charset="0"/>
                <a:cs typeface="Arial" pitchFamily="34" charset="0"/>
              </a:rPr>
              <a:t>,</a:t>
            </a:r>
          </a:p>
          <a:p>
            <a:r>
              <a:rPr lang="fr-FR" dirty="0" smtClean="0">
                <a:solidFill>
                  <a:srgbClr val="002060"/>
                </a:solidFill>
                <a:latin typeface="Arial" pitchFamily="34" charset="0"/>
                <a:cs typeface="Arial" pitchFamily="34" charset="0"/>
              </a:rPr>
              <a:t>           - les </a:t>
            </a:r>
            <a:r>
              <a:rPr lang="fr-FR" dirty="0" smtClean="0">
                <a:solidFill>
                  <a:srgbClr val="FF0000"/>
                </a:solidFill>
                <a:latin typeface="Arial" pitchFamily="34" charset="0"/>
                <a:cs typeface="Arial" pitchFamily="34" charset="0"/>
              </a:rPr>
              <a:t>apprentis</a:t>
            </a:r>
            <a:r>
              <a:rPr lang="fr-FR" dirty="0" smtClean="0">
                <a:solidFill>
                  <a:srgbClr val="002060"/>
                </a:solidFill>
                <a:latin typeface="Arial" pitchFamily="34" charset="0"/>
                <a:cs typeface="Arial" pitchFamily="34" charset="0"/>
              </a:rPr>
              <a:t>,</a:t>
            </a:r>
          </a:p>
          <a:p>
            <a:r>
              <a:rPr lang="fr-FR" dirty="0" smtClean="0">
                <a:solidFill>
                  <a:srgbClr val="002060"/>
                </a:solidFill>
                <a:latin typeface="Arial" pitchFamily="34" charset="0"/>
                <a:cs typeface="Arial" pitchFamily="34" charset="0"/>
              </a:rPr>
              <a:t>              - mineurs souffrant de </a:t>
            </a:r>
            <a:r>
              <a:rPr lang="fr-FR" dirty="0" smtClean="0">
                <a:solidFill>
                  <a:srgbClr val="FF0000"/>
                </a:solidFill>
                <a:latin typeface="Arial" pitchFamily="34" charset="0"/>
                <a:cs typeface="Arial" pitchFamily="34" charset="0"/>
              </a:rPr>
              <a:t>pathologie chronique ou de longue 	durée</a:t>
            </a:r>
          </a:p>
          <a:p>
            <a:r>
              <a:rPr lang="fr-FR" dirty="0" smtClean="0">
                <a:solidFill>
                  <a:srgbClr val="002060"/>
                </a:solidFill>
                <a:latin typeface="Arial" pitchFamily="34" charset="0"/>
                <a:cs typeface="Arial" pitchFamily="34" charset="0"/>
              </a:rPr>
              <a:t>                - mineurs suivis par </a:t>
            </a:r>
            <a:r>
              <a:rPr lang="fr-FR" dirty="0" smtClean="0">
                <a:solidFill>
                  <a:srgbClr val="FF0000"/>
                </a:solidFill>
                <a:latin typeface="Arial" pitchFamily="34" charset="0"/>
                <a:cs typeface="Arial" pitchFamily="34" charset="0"/>
              </a:rPr>
              <a:t>l'aide sociale à l'enfance</a:t>
            </a:r>
            <a:r>
              <a:rPr lang="fr-FR" dirty="0" smtClean="0">
                <a:solidFill>
                  <a:srgbClr val="002060"/>
                </a:solidFill>
                <a:latin typeface="Arial" pitchFamily="34" charset="0"/>
                <a:cs typeface="Arial" pitchFamily="34" charset="0"/>
              </a:rPr>
              <a:t>,</a:t>
            </a:r>
          </a:p>
          <a:p>
            <a:r>
              <a:rPr lang="fr-FR" dirty="0" smtClean="0">
                <a:solidFill>
                  <a:srgbClr val="002060"/>
                </a:solidFill>
                <a:latin typeface="Arial" pitchFamily="34" charset="0"/>
                <a:cs typeface="Arial" pitchFamily="34" charset="0"/>
              </a:rPr>
              <a:t>                  - mineurs </a:t>
            </a:r>
            <a:r>
              <a:rPr lang="fr-FR" dirty="0" smtClean="0">
                <a:solidFill>
                  <a:srgbClr val="FF0000"/>
                </a:solidFill>
                <a:latin typeface="Arial" pitchFamily="34" charset="0"/>
                <a:cs typeface="Arial" pitchFamily="34" charset="0"/>
              </a:rPr>
              <a:t>sportifs de haut niveau</a:t>
            </a:r>
            <a:r>
              <a:rPr lang="fr-FR" dirty="0" smtClean="0">
                <a:solidFill>
                  <a:srgbClr val="002060"/>
                </a:solidFill>
                <a:latin typeface="Arial" pitchFamily="34" charset="0"/>
                <a:cs typeface="Arial" pitchFamily="34" charset="0"/>
              </a:rPr>
              <a:t>.</a:t>
            </a:r>
            <a:endParaRPr lang="fr-FR"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S:\JEUNESSE et SPORTS\SNU\06_COMMUNICATION\IMAGEs\Fond SNU.PNG"/>
          <p:cNvPicPr>
            <a:picLocks noChangeAspect="1" noChangeArrowheads="1"/>
          </p:cNvPicPr>
          <p:nvPr/>
        </p:nvPicPr>
        <p:blipFill>
          <a:blip r:embed="rId2"/>
          <a:srcRect/>
          <a:stretch>
            <a:fillRect/>
          </a:stretch>
        </p:blipFill>
        <p:spPr bwMode="auto">
          <a:xfrm>
            <a:off x="-1" y="0"/>
            <a:ext cx="9163321" cy="6858000"/>
          </a:xfrm>
          <a:prstGeom prst="rect">
            <a:avLst/>
          </a:prstGeom>
          <a:noFill/>
        </p:spPr>
      </p:pic>
      <p:sp>
        <p:nvSpPr>
          <p:cNvPr id="9" name="ZoneTexte 8"/>
          <p:cNvSpPr txBox="1"/>
          <p:nvPr/>
        </p:nvSpPr>
        <p:spPr>
          <a:xfrm>
            <a:off x="2822002" y="3857628"/>
            <a:ext cx="3803157" cy="2031325"/>
          </a:xfrm>
          <a:prstGeom prst="rect">
            <a:avLst/>
          </a:prstGeom>
          <a:noFill/>
        </p:spPr>
        <p:txBody>
          <a:bodyPr wrap="none" rtlCol="0">
            <a:spAutoFit/>
          </a:bodyPr>
          <a:lstStyle/>
          <a:p>
            <a:pPr algn="ctr"/>
            <a:r>
              <a:rPr lang="fr-FR" dirty="0" smtClean="0">
                <a:solidFill>
                  <a:srgbClr val="002060"/>
                </a:solidFill>
                <a:latin typeface="Arial" pitchFamily="34" charset="0"/>
                <a:cs typeface="Arial" pitchFamily="34" charset="0"/>
              </a:rPr>
              <a:t>Vos contacts:</a:t>
            </a:r>
          </a:p>
          <a:p>
            <a:pPr algn="ctr"/>
            <a:endParaRPr lang="fr-FR" dirty="0" smtClean="0">
              <a:solidFill>
                <a:srgbClr val="002060"/>
              </a:solidFill>
              <a:latin typeface="Arial" pitchFamily="34" charset="0"/>
              <a:cs typeface="Arial" pitchFamily="34" charset="0"/>
            </a:endParaRPr>
          </a:p>
          <a:p>
            <a:pPr algn="ctr">
              <a:buFont typeface="Arial" pitchFamily="34" charset="0"/>
              <a:buChar char="•"/>
            </a:pPr>
            <a:r>
              <a:rPr lang="fr-FR" dirty="0" smtClean="0">
                <a:solidFill>
                  <a:srgbClr val="002060"/>
                </a:solidFill>
                <a:latin typeface="Arial" pitchFamily="34" charset="0"/>
                <a:cs typeface="Arial" pitchFamily="34" charset="0"/>
              </a:rPr>
              <a:t> snu-ddcs@seine-et-marne.gouv.fr</a:t>
            </a:r>
          </a:p>
          <a:p>
            <a:pPr algn="ctr"/>
            <a:r>
              <a:rPr lang="fr-FR" dirty="0" smtClean="0">
                <a:solidFill>
                  <a:srgbClr val="002060"/>
                </a:solidFill>
                <a:latin typeface="Arial" pitchFamily="34" charset="0"/>
                <a:cs typeface="Arial" pitchFamily="34" charset="0"/>
              </a:rPr>
              <a:t>01.75.18.70.00</a:t>
            </a:r>
          </a:p>
          <a:p>
            <a:pPr algn="ctr"/>
            <a:endParaRPr lang="fr-FR" dirty="0" smtClean="0">
              <a:solidFill>
                <a:srgbClr val="002060"/>
              </a:solidFill>
              <a:latin typeface="Arial" pitchFamily="34" charset="0"/>
              <a:cs typeface="Arial" pitchFamily="34" charset="0"/>
            </a:endParaRPr>
          </a:p>
          <a:p>
            <a:pPr algn="ctr">
              <a:buFont typeface="Arial" pitchFamily="34" charset="0"/>
              <a:buChar char="•"/>
            </a:pPr>
            <a:r>
              <a:rPr lang="fr-FR" dirty="0" smtClean="0">
                <a:solidFill>
                  <a:srgbClr val="002060"/>
                </a:solidFill>
                <a:latin typeface="Arial" pitchFamily="34" charset="0"/>
                <a:cs typeface="Arial" pitchFamily="34" charset="0"/>
              </a:rPr>
              <a:t> olivia.pitra-puertas@cij77.asso.fr</a:t>
            </a:r>
          </a:p>
          <a:p>
            <a:pPr algn="ctr"/>
            <a:r>
              <a:rPr lang="fr-FR" dirty="0" smtClean="0">
                <a:solidFill>
                  <a:srgbClr val="002060"/>
                </a:solidFill>
                <a:latin typeface="Arial" pitchFamily="34" charset="0"/>
                <a:cs typeface="Arial" pitchFamily="34" charset="0"/>
              </a:rPr>
              <a:t>01 64 39 </a:t>
            </a:r>
            <a:r>
              <a:rPr lang="fr-FR" dirty="0" err="1" smtClean="0">
                <a:solidFill>
                  <a:srgbClr val="002060"/>
                </a:solidFill>
                <a:latin typeface="Arial" pitchFamily="34" charset="0"/>
                <a:cs typeface="Arial" pitchFamily="34" charset="0"/>
              </a:rPr>
              <a:t>39</a:t>
            </a:r>
            <a:r>
              <a:rPr lang="fr-FR" dirty="0" smtClean="0">
                <a:solidFill>
                  <a:srgbClr val="002060"/>
                </a:solidFill>
                <a:latin typeface="Arial" pitchFamily="34" charset="0"/>
                <a:cs typeface="Arial" pitchFamily="34" charset="0"/>
              </a:rPr>
              <a:t> 51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14288"/>
            <a:ext cx="9144000" cy="6843712"/>
          </a:xfrm>
        </p:spPr>
      </p:pic>
      <p:pic>
        <p:nvPicPr>
          <p:cNvPr id="7"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10"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pic>
        <p:nvPicPr>
          <p:cNvPr id="2053" name="Picture 5"/>
          <p:cNvPicPr>
            <a:picLocks noChangeAspect="1" noChangeArrowheads="1"/>
          </p:cNvPicPr>
          <p:nvPr/>
        </p:nvPicPr>
        <p:blipFill>
          <a:blip r:embed="rId6"/>
          <a:srcRect/>
          <a:stretch>
            <a:fillRect/>
          </a:stretch>
        </p:blipFill>
        <p:spPr bwMode="auto">
          <a:xfrm>
            <a:off x="571472" y="785794"/>
            <a:ext cx="8002631"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3" descr="Fond SNU.PNG"/>
          <p:cNvPicPr>
            <a:picLocks noGrp="1" noChangeAspect="1"/>
          </p:cNvPicPr>
          <p:nvPr>
            <p:ph idx="4294967295"/>
          </p:nvPr>
        </p:nvPicPr>
        <p:blipFill>
          <a:blip r:embed="rId2"/>
          <a:stretch>
            <a:fillRect/>
          </a:stretch>
        </p:blipFill>
        <p:spPr>
          <a:xfrm>
            <a:off x="0" y="14288"/>
            <a:ext cx="9144000" cy="6843712"/>
          </a:xfrm>
        </p:spPr>
      </p:pic>
      <p:pic>
        <p:nvPicPr>
          <p:cNvPr id="7"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8"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9"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6"/>
          <a:srcRect/>
          <a:stretch>
            <a:fillRect/>
          </a:stretch>
        </p:blipFill>
        <p:spPr bwMode="auto">
          <a:xfrm>
            <a:off x="571472" y="785794"/>
            <a:ext cx="7986729" cy="47839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14288"/>
            <a:ext cx="9144000" cy="6843712"/>
          </a:xfrm>
        </p:spPr>
      </p:pic>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sp>
        <p:nvSpPr>
          <p:cNvPr id="8" name="TextShape 1"/>
          <p:cNvSpPr txBox="1"/>
          <p:nvPr/>
        </p:nvSpPr>
        <p:spPr>
          <a:xfrm>
            <a:off x="642910" y="428604"/>
            <a:ext cx="7886520" cy="992258"/>
          </a:xfrm>
          <a:prstGeom prst="rect">
            <a:avLst/>
          </a:prstGeom>
          <a:noFill/>
          <a:ln>
            <a:noFill/>
          </a:ln>
        </p:spPr>
        <p:txBody>
          <a:bodyPr anchor="ctr"/>
          <a:lstStyle/>
          <a:p>
            <a:pPr>
              <a:lnSpc>
                <a:spcPct val="90000"/>
              </a:lnSpc>
            </a:pPr>
            <a:r>
              <a:rPr lang="fr-FR" sz="3500" b="1" strike="noStrike" spc="-1" dirty="0">
                <a:solidFill>
                  <a:srgbClr val="E52326"/>
                </a:solidFill>
                <a:latin typeface="Arial"/>
              </a:rPr>
              <a:t>La phase 1 : Le séjour de cohésion </a:t>
            </a:r>
            <a:endParaRPr lang="fr-FR" sz="3500" b="0" strike="noStrike" spc="-1" dirty="0">
              <a:solidFill>
                <a:srgbClr val="000000"/>
              </a:solidFill>
              <a:latin typeface="Calibri"/>
            </a:endParaRPr>
          </a:p>
        </p:txBody>
      </p:sp>
      <p:sp>
        <p:nvSpPr>
          <p:cNvPr id="9" name="Rectangle 8"/>
          <p:cNvSpPr/>
          <p:nvPr/>
        </p:nvSpPr>
        <p:spPr>
          <a:xfrm>
            <a:off x="428596" y="1214422"/>
            <a:ext cx="8215370" cy="4857740"/>
          </a:xfrm>
          <a:prstGeom prst="rect">
            <a:avLst/>
          </a:prstGeom>
        </p:spPr>
        <p:txBody>
          <a:bodyPr wrap="square">
            <a:spAutoFit/>
          </a:bodyPr>
          <a:lstStyle/>
          <a:p>
            <a:pPr algn="just">
              <a:lnSpc>
                <a:spcPct val="90000"/>
              </a:lnSpc>
              <a:spcBef>
                <a:spcPts val="1001"/>
              </a:spcBef>
            </a:pPr>
            <a:r>
              <a:rPr lang="fr-FR" spc="-1" dirty="0">
                <a:solidFill>
                  <a:srgbClr val="2F5597"/>
                </a:solidFill>
                <a:latin typeface="Arial"/>
              </a:rPr>
              <a:t>Le séjour de cohésion, de 12 jours, sera organisé, dans un département autre que celui d’origine </a:t>
            </a:r>
            <a:r>
              <a:rPr lang="fr-FR" u="sng" spc="-1" dirty="0">
                <a:solidFill>
                  <a:srgbClr val="2F5597"/>
                </a:solidFill>
                <a:latin typeface="Arial"/>
              </a:rPr>
              <a:t>du 22 juin au 3 juillet 2020</a:t>
            </a:r>
            <a:r>
              <a:rPr lang="fr-FR" u="sng" spc="-1" dirty="0" smtClean="0">
                <a:solidFill>
                  <a:srgbClr val="2F5597"/>
                </a:solidFill>
                <a:latin typeface="Arial"/>
              </a:rPr>
              <a:t>,</a:t>
            </a:r>
            <a:endParaRPr lang="fr-FR" u="sng" spc="-1" dirty="0">
              <a:solidFill>
                <a:srgbClr val="2F5597"/>
              </a:solidFill>
              <a:latin typeface="Arial"/>
            </a:endParaRPr>
          </a:p>
          <a:p>
            <a:pPr algn="just">
              <a:lnSpc>
                <a:spcPct val="90000"/>
              </a:lnSpc>
              <a:spcBef>
                <a:spcPts val="1001"/>
              </a:spcBef>
            </a:pPr>
            <a:r>
              <a:rPr lang="fr-FR" spc="-1" dirty="0" smtClean="0">
                <a:solidFill>
                  <a:srgbClr val="2F5597"/>
                </a:solidFill>
                <a:latin typeface="Arial"/>
              </a:rPr>
              <a:t>En Seine-et-Marne, le site d’accueil est </a:t>
            </a:r>
            <a:r>
              <a:rPr lang="fr-FR" spc="-1" dirty="0" smtClean="0">
                <a:solidFill>
                  <a:srgbClr val="FF0000"/>
                </a:solidFill>
                <a:latin typeface="Arial"/>
              </a:rPr>
              <a:t>l’Internat d’excellence de </a:t>
            </a:r>
            <a:r>
              <a:rPr lang="fr-FR" spc="-1" dirty="0" err="1" smtClean="0">
                <a:solidFill>
                  <a:srgbClr val="FF0000"/>
                </a:solidFill>
                <a:latin typeface="Arial"/>
              </a:rPr>
              <a:t>Sourdun</a:t>
            </a:r>
            <a:r>
              <a:rPr lang="fr-FR" spc="-1" dirty="0" smtClean="0">
                <a:solidFill>
                  <a:srgbClr val="2F5597"/>
                </a:solidFill>
                <a:latin typeface="Arial"/>
              </a:rPr>
              <a:t>. Il hébergera 220 jeunes issus de toute la France sur cette période.</a:t>
            </a:r>
          </a:p>
          <a:p>
            <a:pPr algn="just">
              <a:lnSpc>
                <a:spcPct val="90000"/>
              </a:lnSpc>
              <a:spcBef>
                <a:spcPts val="1001"/>
              </a:spcBef>
            </a:pPr>
            <a:endParaRPr lang="fr-FR" spc="-1" dirty="0" smtClean="0">
              <a:solidFill>
                <a:srgbClr val="2F5597"/>
              </a:solidFill>
              <a:latin typeface="Arial"/>
            </a:endParaRPr>
          </a:p>
          <a:p>
            <a:pPr algn="just">
              <a:lnSpc>
                <a:spcPct val="90000"/>
              </a:lnSpc>
              <a:spcBef>
                <a:spcPts val="1001"/>
              </a:spcBef>
            </a:pPr>
            <a:r>
              <a:rPr lang="fr-FR" u="sng" spc="-1" dirty="0" smtClean="0">
                <a:solidFill>
                  <a:srgbClr val="2F5597"/>
                </a:solidFill>
                <a:latin typeface="Arial"/>
              </a:rPr>
              <a:t>Les objectifs du séjour de cohésion : </a:t>
            </a:r>
            <a:endParaRPr lang="fr-FR" u="sng" spc="-1" dirty="0">
              <a:solidFill>
                <a:srgbClr val="2F5597"/>
              </a:solidFill>
              <a:latin typeface="Arial"/>
            </a:endParaRPr>
          </a:p>
          <a:p>
            <a:pPr algn="just">
              <a:lnSpc>
                <a:spcPct val="90000"/>
              </a:lnSpc>
              <a:spcBef>
                <a:spcPts val="1001"/>
              </a:spcBef>
            </a:pPr>
            <a:r>
              <a:rPr lang="fr-FR" spc="-1" dirty="0" smtClean="0">
                <a:solidFill>
                  <a:srgbClr val="FF0000"/>
                </a:solidFill>
                <a:latin typeface="Arial"/>
              </a:rPr>
              <a:t>1/ </a:t>
            </a:r>
            <a:r>
              <a:rPr lang="fr-FR" spc="-1" dirty="0" smtClean="0">
                <a:solidFill>
                  <a:srgbClr val="2F5597"/>
                </a:solidFill>
                <a:latin typeface="Arial"/>
              </a:rPr>
              <a:t>Accroître la </a:t>
            </a:r>
            <a:r>
              <a:rPr lang="fr-FR" spc="-1" dirty="0" smtClean="0">
                <a:solidFill>
                  <a:srgbClr val="FF0000"/>
                </a:solidFill>
                <a:latin typeface="Arial"/>
              </a:rPr>
              <a:t>cohésion et la résilience de la nation</a:t>
            </a:r>
            <a:r>
              <a:rPr lang="fr-FR" spc="-1" dirty="0" smtClean="0">
                <a:solidFill>
                  <a:srgbClr val="2F5597"/>
                </a:solidFill>
                <a:latin typeface="Arial"/>
              </a:rPr>
              <a:t>, en développant une culture de l'engagement,</a:t>
            </a:r>
          </a:p>
          <a:p>
            <a:pPr algn="just">
              <a:lnSpc>
                <a:spcPct val="90000"/>
              </a:lnSpc>
              <a:spcBef>
                <a:spcPts val="1001"/>
              </a:spcBef>
            </a:pPr>
            <a:r>
              <a:rPr lang="fr-FR" spc="-1" dirty="0" smtClean="0">
                <a:solidFill>
                  <a:srgbClr val="2F5597"/>
                </a:solidFill>
                <a:latin typeface="Arial"/>
              </a:rPr>
              <a:t>	</a:t>
            </a:r>
            <a:r>
              <a:rPr lang="fr-FR" spc="-1" dirty="0" smtClean="0">
                <a:solidFill>
                  <a:srgbClr val="FF0000"/>
                </a:solidFill>
                <a:latin typeface="Arial"/>
              </a:rPr>
              <a:t>2/ </a:t>
            </a:r>
            <a:r>
              <a:rPr lang="fr-FR" spc="-1" dirty="0" smtClean="0">
                <a:solidFill>
                  <a:srgbClr val="2F5597"/>
                </a:solidFill>
                <a:latin typeface="Arial"/>
              </a:rPr>
              <a:t>garantir un </a:t>
            </a:r>
            <a:r>
              <a:rPr lang="fr-FR" spc="-1" dirty="0" smtClean="0">
                <a:solidFill>
                  <a:srgbClr val="FF0000"/>
                </a:solidFill>
                <a:latin typeface="Arial"/>
              </a:rPr>
              <a:t>brassage social et territorial </a:t>
            </a:r>
            <a:r>
              <a:rPr lang="fr-FR" spc="-1" dirty="0" smtClean="0">
                <a:solidFill>
                  <a:srgbClr val="2F5597"/>
                </a:solidFill>
                <a:latin typeface="Arial"/>
              </a:rPr>
              <a:t>de l'ensemble d'une	classe 	d'âge,</a:t>
            </a:r>
          </a:p>
          <a:p>
            <a:pPr>
              <a:lnSpc>
                <a:spcPct val="90000"/>
              </a:lnSpc>
              <a:spcBef>
                <a:spcPts val="1001"/>
              </a:spcBef>
            </a:pPr>
            <a:r>
              <a:rPr lang="fr-FR" spc="-1" dirty="0" smtClean="0">
                <a:solidFill>
                  <a:srgbClr val="2F5597"/>
                </a:solidFill>
                <a:latin typeface="Arial"/>
              </a:rPr>
              <a:t>		</a:t>
            </a:r>
            <a:r>
              <a:rPr lang="fr-FR" spc="-1" dirty="0" smtClean="0">
                <a:solidFill>
                  <a:srgbClr val="FF0000"/>
                </a:solidFill>
                <a:latin typeface="Arial"/>
              </a:rPr>
              <a:t>3/ </a:t>
            </a:r>
            <a:r>
              <a:rPr lang="fr-FR" spc="-1" dirty="0" smtClean="0">
                <a:solidFill>
                  <a:srgbClr val="2F5597"/>
                </a:solidFill>
                <a:latin typeface="Arial"/>
              </a:rPr>
              <a:t>renforcer </a:t>
            </a:r>
            <a:r>
              <a:rPr lang="fr-FR" spc="-1" dirty="0" smtClean="0">
                <a:solidFill>
                  <a:srgbClr val="FF0000"/>
                </a:solidFill>
                <a:latin typeface="Arial"/>
              </a:rPr>
              <a:t>l'orientation et l'accompagnement des 			jeunes</a:t>
            </a:r>
            <a:r>
              <a:rPr lang="fr-FR" spc="-1" dirty="0" smtClean="0">
                <a:solidFill>
                  <a:srgbClr val="2F5597"/>
                </a:solidFill>
                <a:latin typeface="Arial"/>
              </a:rPr>
              <a:t> dans la construction de leur parcours	personnel et 		professionnel,</a:t>
            </a:r>
          </a:p>
          <a:p>
            <a:pPr algn="just">
              <a:lnSpc>
                <a:spcPct val="90000"/>
              </a:lnSpc>
              <a:spcBef>
                <a:spcPts val="1001"/>
              </a:spcBef>
            </a:pPr>
            <a:r>
              <a:rPr lang="fr-FR" spc="-1" dirty="0" smtClean="0">
                <a:solidFill>
                  <a:srgbClr val="2F5597"/>
                </a:solidFill>
                <a:latin typeface="Arial"/>
              </a:rPr>
              <a:t>			</a:t>
            </a:r>
            <a:r>
              <a:rPr lang="fr-FR" spc="-1" dirty="0" smtClean="0">
                <a:solidFill>
                  <a:srgbClr val="FF0000"/>
                </a:solidFill>
                <a:latin typeface="Arial"/>
              </a:rPr>
              <a:t>4/ </a:t>
            </a:r>
            <a:r>
              <a:rPr lang="fr-FR" spc="-1" dirty="0" smtClean="0">
                <a:solidFill>
                  <a:srgbClr val="2F5597"/>
                </a:solidFill>
                <a:latin typeface="Arial"/>
              </a:rPr>
              <a:t>valoriser </a:t>
            </a:r>
            <a:r>
              <a:rPr lang="fr-FR" spc="-1" dirty="0" smtClean="0">
                <a:solidFill>
                  <a:srgbClr val="FF0000"/>
                </a:solidFill>
                <a:latin typeface="Arial"/>
              </a:rPr>
              <a:t>les territoires</a:t>
            </a:r>
            <a:r>
              <a:rPr lang="fr-FR" spc="-1" dirty="0" smtClean="0">
                <a:solidFill>
                  <a:srgbClr val="2F5597"/>
                </a:solidFill>
                <a:latin typeface="Arial"/>
              </a:rPr>
              <a:t>, leur dynamique ainsi que			leur patrimoine culturel et naturel.</a:t>
            </a:r>
            <a:endParaRPr lang="fr-FR" spc="-1" dirty="0">
              <a:solidFill>
                <a:srgbClr val="2F5597"/>
              </a:solidFill>
              <a:latin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14288"/>
            <a:ext cx="9144000" cy="6843712"/>
          </a:xfrm>
        </p:spPr>
      </p:pic>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sp>
        <p:nvSpPr>
          <p:cNvPr id="8" name="TextShape 1"/>
          <p:cNvSpPr txBox="1"/>
          <p:nvPr/>
        </p:nvSpPr>
        <p:spPr>
          <a:xfrm>
            <a:off x="607191" y="428604"/>
            <a:ext cx="7929618" cy="706506"/>
          </a:xfrm>
          <a:prstGeom prst="rect">
            <a:avLst/>
          </a:prstGeom>
          <a:noFill/>
          <a:ln>
            <a:noFill/>
          </a:ln>
        </p:spPr>
        <p:txBody>
          <a:bodyPr anchor="ctr"/>
          <a:lstStyle/>
          <a:p>
            <a:pPr>
              <a:lnSpc>
                <a:spcPct val="90000"/>
              </a:lnSpc>
            </a:pPr>
            <a:r>
              <a:rPr lang="fr-FR" sz="3500" b="1" strike="noStrike" spc="-1" dirty="0">
                <a:solidFill>
                  <a:srgbClr val="E52326"/>
                </a:solidFill>
                <a:latin typeface="Arial"/>
              </a:rPr>
              <a:t>Les contenus du séjour de cohésion </a:t>
            </a:r>
            <a:endParaRPr lang="fr-FR" sz="3500" b="0" strike="noStrike" spc="-1" dirty="0">
              <a:solidFill>
                <a:srgbClr val="000000"/>
              </a:solidFill>
              <a:latin typeface="Calibri"/>
            </a:endParaRPr>
          </a:p>
        </p:txBody>
      </p:sp>
      <p:pic>
        <p:nvPicPr>
          <p:cNvPr id="11" name="Image 2"/>
          <p:cNvPicPr/>
          <p:nvPr/>
        </p:nvPicPr>
        <p:blipFill>
          <a:blip r:embed="rId6"/>
          <a:stretch/>
        </p:blipFill>
        <p:spPr>
          <a:xfrm>
            <a:off x="428596" y="1357298"/>
            <a:ext cx="8143932" cy="3844904"/>
          </a:xfrm>
          <a:prstGeom prst="rect">
            <a:avLst/>
          </a:prstGeom>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3" descr="Fond SNU.PNG"/>
          <p:cNvPicPr>
            <a:picLocks noGrp="1" noChangeAspect="1"/>
          </p:cNvPicPr>
          <p:nvPr>
            <p:ph idx="4294967295"/>
          </p:nvPr>
        </p:nvPicPr>
        <p:blipFill>
          <a:blip r:embed="rId2"/>
          <a:stretch>
            <a:fillRect/>
          </a:stretch>
        </p:blipFill>
        <p:spPr>
          <a:xfrm>
            <a:off x="0" y="14288"/>
            <a:ext cx="9144000" cy="6843712"/>
          </a:xfrm>
        </p:spPr>
      </p:pic>
      <p:pic>
        <p:nvPicPr>
          <p:cNvPr id="6"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7"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8"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sp>
        <p:nvSpPr>
          <p:cNvPr id="9" name="Rectangle 8"/>
          <p:cNvSpPr/>
          <p:nvPr/>
        </p:nvSpPr>
        <p:spPr>
          <a:xfrm>
            <a:off x="428596" y="1285860"/>
            <a:ext cx="8143932" cy="2031325"/>
          </a:xfrm>
          <a:prstGeom prst="rect">
            <a:avLst/>
          </a:prstGeom>
        </p:spPr>
        <p:txBody>
          <a:bodyPr wrap="square">
            <a:spAutoFit/>
          </a:bodyPr>
          <a:lstStyle/>
          <a:p>
            <a:pPr algn="just"/>
            <a:r>
              <a:rPr lang="fr-FR" dirty="0" smtClean="0">
                <a:solidFill>
                  <a:srgbClr val="7030A0"/>
                </a:solidFill>
                <a:latin typeface="Arial" pitchFamily="34" charset="0"/>
                <a:cs typeface="Arial" pitchFamily="34" charset="0"/>
              </a:rPr>
              <a:t>Au cours du séjour, les activités proposées doivent être organisées sous le principe de </a:t>
            </a:r>
            <a:r>
              <a:rPr lang="fr-FR" dirty="0" smtClean="0">
                <a:solidFill>
                  <a:srgbClr val="FF0000"/>
                </a:solidFill>
                <a:latin typeface="Arial" pitchFamily="34" charset="0"/>
                <a:cs typeface="Arial" pitchFamily="34" charset="0"/>
              </a:rPr>
              <a:t>pédagogie active </a:t>
            </a:r>
            <a:r>
              <a:rPr lang="fr-FR" dirty="0" smtClean="0">
                <a:solidFill>
                  <a:srgbClr val="7030A0"/>
                </a:solidFill>
                <a:latin typeface="Arial" pitchFamily="34" charset="0"/>
                <a:cs typeface="Arial" pitchFamily="34" charset="0"/>
              </a:rPr>
              <a:t>et </a:t>
            </a:r>
            <a:r>
              <a:rPr lang="fr-FR" dirty="0" smtClean="0">
                <a:solidFill>
                  <a:srgbClr val="FF0000"/>
                </a:solidFill>
                <a:latin typeface="Arial" pitchFamily="34" charset="0"/>
                <a:cs typeface="Arial" pitchFamily="34" charset="0"/>
              </a:rPr>
              <a:t>d'éducation non-formelle</a:t>
            </a:r>
            <a:r>
              <a:rPr lang="fr-FR" dirty="0" smtClean="0">
                <a:solidFill>
                  <a:srgbClr val="7030A0"/>
                </a:solidFill>
                <a:latin typeface="Arial" pitchFamily="34" charset="0"/>
                <a:cs typeface="Arial" pitchFamily="34" charset="0"/>
              </a:rPr>
              <a:t>. </a:t>
            </a:r>
          </a:p>
          <a:p>
            <a:endParaRPr lang="fr-FR" dirty="0" smtClean="0">
              <a:solidFill>
                <a:srgbClr val="7030A0"/>
              </a:solidFill>
              <a:latin typeface="Arial" pitchFamily="34" charset="0"/>
              <a:cs typeface="Arial" pitchFamily="34" charset="0"/>
            </a:endParaRPr>
          </a:p>
          <a:p>
            <a:r>
              <a:rPr lang="fr-FR" dirty="0" smtClean="0">
                <a:solidFill>
                  <a:srgbClr val="7030A0"/>
                </a:solidFill>
                <a:latin typeface="Arial" pitchFamily="34" charset="0"/>
                <a:cs typeface="Arial" pitchFamily="34" charset="0"/>
              </a:rPr>
              <a:t>Les activités doivent être centrées sur :</a:t>
            </a:r>
          </a:p>
          <a:p>
            <a:r>
              <a:rPr lang="fr-FR" dirty="0" smtClean="0">
                <a:solidFill>
                  <a:srgbClr val="7030A0"/>
                </a:solidFill>
                <a:latin typeface="Arial" pitchFamily="34" charset="0"/>
                <a:cs typeface="Arial" pitchFamily="34" charset="0"/>
              </a:rPr>
              <a:t>- les </a:t>
            </a:r>
            <a:r>
              <a:rPr lang="fr-FR" dirty="0" smtClean="0">
                <a:solidFill>
                  <a:srgbClr val="FF0000"/>
                </a:solidFill>
                <a:latin typeface="Arial" pitchFamily="34" charset="0"/>
                <a:cs typeface="Arial" pitchFamily="34" charset="0"/>
              </a:rPr>
              <a:t>pratiques sportives et de cohésion</a:t>
            </a:r>
            <a:r>
              <a:rPr lang="fr-FR" dirty="0" smtClean="0">
                <a:solidFill>
                  <a:srgbClr val="7030A0"/>
                </a:solidFill>
                <a:latin typeface="Arial" pitchFamily="34" charset="0"/>
                <a:cs typeface="Arial" pitchFamily="34" charset="0"/>
              </a:rPr>
              <a:t>, </a:t>
            </a:r>
          </a:p>
          <a:p>
            <a:r>
              <a:rPr lang="fr-FR" dirty="0" smtClean="0">
                <a:solidFill>
                  <a:srgbClr val="7030A0"/>
                </a:solidFill>
                <a:latin typeface="Arial" pitchFamily="34" charset="0"/>
                <a:cs typeface="Arial" pitchFamily="34" charset="0"/>
              </a:rPr>
              <a:t>	- la </a:t>
            </a:r>
            <a:r>
              <a:rPr lang="fr-FR" dirty="0" smtClean="0">
                <a:solidFill>
                  <a:srgbClr val="FF0000"/>
                </a:solidFill>
                <a:latin typeface="Arial" pitchFamily="34" charset="0"/>
                <a:cs typeface="Arial" pitchFamily="34" charset="0"/>
              </a:rPr>
              <a:t>transition écologique et solidaire </a:t>
            </a:r>
            <a:r>
              <a:rPr lang="fr-FR" dirty="0" smtClean="0">
                <a:solidFill>
                  <a:srgbClr val="7030A0"/>
                </a:solidFill>
                <a:latin typeface="Arial" pitchFamily="34" charset="0"/>
                <a:cs typeface="Arial" pitchFamily="34" charset="0"/>
              </a:rPr>
              <a:t>ainsi que</a:t>
            </a:r>
          </a:p>
          <a:p>
            <a:r>
              <a:rPr lang="fr-FR" dirty="0" smtClean="0">
                <a:solidFill>
                  <a:srgbClr val="7030A0"/>
                </a:solidFill>
                <a:latin typeface="Arial" pitchFamily="34" charset="0"/>
                <a:cs typeface="Arial" pitchFamily="34" charset="0"/>
              </a:rPr>
              <a:t>		- la </a:t>
            </a:r>
            <a:r>
              <a:rPr lang="fr-FR" dirty="0" smtClean="0">
                <a:solidFill>
                  <a:srgbClr val="FF0000"/>
                </a:solidFill>
                <a:latin typeface="Arial" pitchFamily="34" charset="0"/>
                <a:cs typeface="Arial" pitchFamily="34" charset="0"/>
              </a:rPr>
              <a:t>découverte de l'engagement</a:t>
            </a:r>
            <a:r>
              <a:rPr lang="fr-FR" dirty="0" smtClean="0">
                <a:solidFill>
                  <a:srgbClr val="7030A0"/>
                </a:solidFill>
                <a:latin typeface="Arial" pitchFamily="34" charset="0"/>
                <a:cs typeface="Arial" pitchFamily="34" charset="0"/>
              </a:rPr>
              <a:t>.</a:t>
            </a:r>
            <a:endParaRPr lang="fr-FR" dirty="0">
              <a:solidFill>
                <a:srgbClr val="7030A0"/>
              </a:solidFill>
              <a:latin typeface="Arial" pitchFamily="34" charset="0"/>
              <a:cs typeface="Arial" pitchFamily="34" charset="0"/>
            </a:endParaRPr>
          </a:p>
        </p:txBody>
      </p:sp>
      <p:sp>
        <p:nvSpPr>
          <p:cNvPr id="10" name="Rectangle 9"/>
          <p:cNvSpPr/>
          <p:nvPr/>
        </p:nvSpPr>
        <p:spPr>
          <a:xfrm>
            <a:off x="928662" y="642918"/>
            <a:ext cx="7286676" cy="535531"/>
          </a:xfrm>
          <a:prstGeom prst="rect">
            <a:avLst/>
          </a:prstGeom>
        </p:spPr>
        <p:txBody>
          <a:bodyPr wrap="square">
            <a:spAutoFit/>
          </a:bodyPr>
          <a:lstStyle/>
          <a:p>
            <a:pPr>
              <a:lnSpc>
                <a:spcPct val="90000"/>
              </a:lnSpc>
            </a:pPr>
            <a:r>
              <a:rPr lang="fr-FR" sz="3200" b="1" strike="noStrike" spc="-1" dirty="0" smtClean="0">
                <a:solidFill>
                  <a:srgbClr val="E52326"/>
                </a:solidFill>
                <a:latin typeface="Arial"/>
              </a:rPr>
              <a:t>Les contenus du séjour de cohésion </a:t>
            </a:r>
            <a:endParaRPr lang="fr-FR" sz="3200" spc="-1" dirty="0">
              <a:solidFill>
                <a:srgbClr val="000000"/>
              </a:solidFill>
            </a:endParaRPr>
          </a:p>
        </p:txBody>
      </p:sp>
      <p:pic>
        <p:nvPicPr>
          <p:cNvPr id="11" name="Picture 2"/>
          <p:cNvPicPr/>
          <p:nvPr/>
        </p:nvPicPr>
        <p:blipFill>
          <a:blip r:embed="rId6" cstate="print"/>
          <a:stretch/>
        </p:blipFill>
        <p:spPr>
          <a:xfrm>
            <a:off x="5286380" y="4071942"/>
            <a:ext cx="3224274" cy="22209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Rectangle 14"/>
          <p:cNvSpPr/>
          <p:nvPr/>
        </p:nvSpPr>
        <p:spPr>
          <a:xfrm>
            <a:off x="642910" y="4214818"/>
            <a:ext cx="4429156" cy="923330"/>
          </a:xfrm>
          <a:prstGeom prst="rect">
            <a:avLst/>
          </a:prstGeom>
        </p:spPr>
        <p:txBody>
          <a:bodyPr wrap="square">
            <a:spAutoFit/>
          </a:bodyPr>
          <a:lstStyle/>
          <a:p>
            <a:pPr algn="just"/>
            <a:r>
              <a:rPr lang="fr-FR" dirty="0" smtClean="0">
                <a:solidFill>
                  <a:srgbClr val="7030A0"/>
                </a:solidFill>
                <a:latin typeface="Arial" pitchFamily="34" charset="0"/>
                <a:cs typeface="Arial" pitchFamily="34" charset="0"/>
              </a:rPr>
              <a:t>Le séjour de cohésion permet d’engager une réflexion sur l’engagement au service de l’intérêt général. </a:t>
            </a:r>
            <a:endParaRPr lang="fr-FR" dirty="0">
              <a:solidFill>
                <a:srgbClr val="7030A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0"/>
            <a:ext cx="9144000" cy="6843712"/>
          </a:xfrm>
          <a:solidFill>
            <a:schemeClr val="accent1"/>
          </a:solidFill>
        </p:spPr>
      </p:pic>
      <p:grpSp>
        <p:nvGrpSpPr>
          <p:cNvPr id="37" name="Groupe 36"/>
          <p:cNvGrpSpPr/>
          <p:nvPr/>
        </p:nvGrpSpPr>
        <p:grpSpPr>
          <a:xfrm>
            <a:off x="642910" y="1285860"/>
            <a:ext cx="3786214" cy="714380"/>
            <a:chOff x="4957824" y="0"/>
            <a:chExt cx="2646777" cy="1714512"/>
          </a:xfrm>
        </p:grpSpPr>
        <p:sp>
          <p:nvSpPr>
            <p:cNvPr id="38" name="Rectangle à coins arrondis 37"/>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9" name="Rectangle 38"/>
            <p:cNvSpPr/>
            <p:nvPr/>
          </p:nvSpPr>
          <p:spPr>
            <a:xfrm>
              <a:off x="4982869" y="15060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Font typeface="Arial" pitchFamily="34" charset="0"/>
                <a:buChar char="•"/>
              </a:pPr>
              <a:r>
                <a:rPr lang="fr-FR" sz="1300" dirty="0" smtClean="0">
                  <a:solidFill>
                    <a:srgbClr val="002060"/>
                  </a:solidFill>
                  <a:latin typeface="Arial" pitchFamily="34" charset="0"/>
                  <a:cs typeface="Arial" pitchFamily="34" charset="0"/>
                </a:rPr>
                <a:t>Un parcours qui s’inscrit dans la continuité entre temps scolaire et insertion professionnelle</a:t>
              </a:r>
              <a:endParaRPr lang="fr-FR" sz="1300" b="0" kern="1200" dirty="0" smtClean="0">
                <a:solidFill>
                  <a:srgbClr val="002060"/>
                </a:solidFill>
                <a:latin typeface="Arial" pitchFamily="34" charset="0"/>
                <a:cs typeface="Arial" pitchFamily="34" charset="0"/>
              </a:endParaRPr>
            </a:p>
          </p:txBody>
        </p:sp>
      </p:grpSp>
      <p:grpSp>
        <p:nvGrpSpPr>
          <p:cNvPr id="40" name="Groupe 39"/>
          <p:cNvGrpSpPr/>
          <p:nvPr/>
        </p:nvGrpSpPr>
        <p:grpSpPr>
          <a:xfrm>
            <a:off x="428596" y="2071678"/>
            <a:ext cx="3429024" cy="642942"/>
            <a:chOff x="4957824" y="0"/>
            <a:chExt cx="2646777" cy="1714512"/>
          </a:xfrm>
        </p:grpSpPr>
        <p:sp>
          <p:nvSpPr>
            <p:cNvPr id="41" name="Rectangle à coins arrondis 40"/>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Rectangle 41"/>
            <p:cNvSpPr/>
            <p:nvPr/>
          </p:nvSpPr>
          <p:spPr>
            <a:xfrm>
              <a:off x="4982869" y="15060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Font typeface="Arial" pitchFamily="34" charset="0"/>
                <a:buChar char="•"/>
              </a:pPr>
              <a:r>
                <a:rPr lang="fr-FR" sz="1300" b="0" kern="1200" dirty="0" smtClean="0">
                  <a:solidFill>
                    <a:srgbClr val="002060"/>
                  </a:solidFill>
                  <a:latin typeface="Arial" pitchFamily="34" charset="0"/>
                  <a:cs typeface="Arial" pitchFamily="34" charset="0"/>
                </a:rPr>
                <a:t>Une expérience qui offre des savoir-faire et des savoir-être</a:t>
              </a:r>
            </a:p>
          </p:txBody>
        </p:sp>
      </p:grpSp>
      <p:grpSp>
        <p:nvGrpSpPr>
          <p:cNvPr id="43" name="Groupe 42"/>
          <p:cNvGrpSpPr/>
          <p:nvPr/>
        </p:nvGrpSpPr>
        <p:grpSpPr>
          <a:xfrm>
            <a:off x="500034" y="2786058"/>
            <a:ext cx="2857520" cy="714380"/>
            <a:chOff x="4957824" y="0"/>
            <a:chExt cx="2646777" cy="1714512"/>
          </a:xfrm>
        </p:grpSpPr>
        <p:sp>
          <p:nvSpPr>
            <p:cNvPr id="44" name="Rectangle à coins arrondis 43"/>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5" name="Rectangle 44"/>
            <p:cNvSpPr/>
            <p:nvPr/>
          </p:nvSpPr>
          <p:spPr>
            <a:xfrm>
              <a:off x="4982869" y="15060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Font typeface="Arial" pitchFamily="34" charset="0"/>
                <a:buChar char="•"/>
              </a:pPr>
              <a:r>
                <a:rPr lang="fr-FR" sz="1300" b="0" kern="1200" dirty="0" smtClean="0">
                  <a:solidFill>
                    <a:srgbClr val="002060"/>
                  </a:solidFill>
                  <a:latin typeface="Arial" pitchFamily="34" charset="0"/>
                  <a:cs typeface="Arial" pitchFamily="34" charset="0"/>
                </a:rPr>
                <a:t>La possibilité de s’engager sur le long terme</a:t>
              </a:r>
            </a:p>
          </p:txBody>
        </p:sp>
      </p:grpSp>
      <p:grpSp>
        <p:nvGrpSpPr>
          <p:cNvPr id="34" name="Groupe 33"/>
          <p:cNvGrpSpPr/>
          <p:nvPr/>
        </p:nvGrpSpPr>
        <p:grpSpPr>
          <a:xfrm>
            <a:off x="500034" y="4429132"/>
            <a:ext cx="2956938" cy="704856"/>
            <a:chOff x="4957824" y="0"/>
            <a:chExt cx="2646777" cy="1714512"/>
          </a:xfrm>
        </p:grpSpPr>
        <p:sp>
          <p:nvSpPr>
            <p:cNvPr id="35" name="Rectangle à coins arrondis 34"/>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ectangle 35"/>
            <p:cNvSpPr/>
            <p:nvPr/>
          </p:nvSpPr>
          <p:spPr>
            <a:xfrm>
              <a:off x="4982869" y="15060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Font typeface="Arial" pitchFamily="34" charset="0"/>
                <a:buChar char="•"/>
              </a:pPr>
              <a:r>
                <a:rPr lang="fr-FR" sz="1300" dirty="0" smtClean="0">
                  <a:solidFill>
                    <a:srgbClr val="002060"/>
                  </a:solidFill>
                  <a:latin typeface="Arial" pitchFamily="34" charset="0"/>
                  <a:cs typeface="Arial" pitchFamily="34" charset="0"/>
                </a:rPr>
                <a:t>Renforcer la cohésion des groupes, rapprocher les jeunes</a:t>
              </a:r>
              <a:r>
                <a:rPr lang="fr-FR" sz="1300" b="0" kern="1200" dirty="0" smtClean="0">
                  <a:solidFill>
                    <a:srgbClr val="002060"/>
                  </a:solidFill>
                  <a:latin typeface="Arial" pitchFamily="34" charset="0"/>
                  <a:cs typeface="Arial" pitchFamily="34" charset="0"/>
                </a:rPr>
                <a:t> </a:t>
              </a:r>
            </a:p>
          </p:txBody>
        </p:sp>
      </p:grpSp>
      <p:grpSp>
        <p:nvGrpSpPr>
          <p:cNvPr id="31" name="Groupe 30"/>
          <p:cNvGrpSpPr/>
          <p:nvPr/>
        </p:nvGrpSpPr>
        <p:grpSpPr>
          <a:xfrm>
            <a:off x="5643570" y="4643446"/>
            <a:ext cx="3000396" cy="857256"/>
            <a:chOff x="4957825" y="0"/>
            <a:chExt cx="2646777" cy="1714512"/>
          </a:xfrm>
        </p:grpSpPr>
        <p:sp>
          <p:nvSpPr>
            <p:cNvPr id="32" name="Rectangle à coins arrondis 31"/>
            <p:cNvSpPr/>
            <p:nvPr/>
          </p:nvSpPr>
          <p:spPr>
            <a:xfrm>
              <a:off x="4957825"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ectangle 32"/>
            <p:cNvSpPr/>
            <p:nvPr/>
          </p:nvSpPr>
          <p:spPr>
            <a:xfrm>
              <a:off x="5524992" y="37662"/>
              <a:ext cx="2079610" cy="16768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fr-FR" sz="1300" b="0" kern="1200" dirty="0" smtClean="0">
                  <a:solidFill>
                    <a:srgbClr val="002060"/>
                  </a:solidFill>
                  <a:latin typeface="Arial" pitchFamily="34" charset="0"/>
                  <a:cs typeface="Arial" pitchFamily="34" charset="0"/>
                </a:rPr>
                <a:t>Etre renseigné sur les droits, les institutions et dispositifs d’accompagnement des jeunes</a:t>
              </a:r>
            </a:p>
          </p:txBody>
        </p:sp>
      </p:grpSp>
      <p:grpSp>
        <p:nvGrpSpPr>
          <p:cNvPr id="28" name="Groupe 27"/>
          <p:cNvGrpSpPr/>
          <p:nvPr/>
        </p:nvGrpSpPr>
        <p:grpSpPr>
          <a:xfrm>
            <a:off x="500034" y="3857628"/>
            <a:ext cx="2956938" cy="500066"/>
            <a:chOff x="4510211" y="-173768"/>
            <a:chExt cx="2646777" cy="1714512"/>
          </a:xfrm>
        </p:grpSpPr>
        <p:sp>
          <p:nvSpPr>
            <p:cNvPr id="29" name="Rectangle à coins arrondis 28"/>
            <p:cNvSpPr/>
            <p:nvPr/>
          </p:nvSpPr>
          <p:spPr>
            <a:xfrm>
              <a:off x="4510211" y="-173768"/>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Rectangle 29"/>
            <p:cNvSpPr/>
            <p:nvPr/>
          </p:nvSpPr>
          <p:spPr>
            <a:xfrm>
              <a:off x="4510211" y="-173768"/>
              <a:ext cx="1854396" cy="15870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Char char="••"/>
              </a:pPr>
              <a:r>
                <a:rPr lang="fr-FR" sz="1300" dirty="0" smtClean="0">
                  <a:solidFill>
                    <a:srgbClr val="002060"/>
                  </a:solidFill>
                  <a:latin typeface="Arial" pitchFamily="34" charset="0"/>
                  <a:cs typeface="Arial" pitchFamily="34" charset="0"/>
                </a:rPr>
                <a:t>Découvrir les acteurs de l’intérêt général</a:t>
              </a:r>
              <a:endParaRPr lang="fr-FR" sz="1300" b="0" kern="1200" dirty="0" smtClean="0">
                <a:solidFill>
                  <a:srgbClr val="002060"/>
                </a:solidFill>
                <a:latin typeface="Arial" pitchFamily="34" charset="0"/>
                <a:cs typeface="Arial" pitchFamily="34" charset="0"/>
              </a:endParaRPr>
            </a:p>
          </p:txBody>
        </p:sp>
      </p:grpSp>
      <p:grpSp>
        <p:nvGrpSpPr>
          <p:cNvPr id="25" name="Groupe 24"/>
          <p:cNvGrpSpPr/>
          <p:nvPr/>
        </p:nvGrpSpPr>
        <p:grpSpPr>
          <a:xfrm>
            <a:off x="5000628" y="5572140"/>
            <a:ext cx="2956938" cy="704856"/>
            <a:chOff x="4957824" y="0"/>
            <a:chExt cx="2646777" cy="1714512"/>
          </a:xfrm>
        </p:grpSpPr>
        <p:sp>
          <p:nvSpPr>
            <p:cNvPr id="26" name="Rectangle à coins arrondis 25"/>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ectangle 26"/>
            <p:cNvSpPr/>
            <p:nvPr/>
          </p:nvSpPr>
          <p:spPr>
            <a:xfrm>
              <a:off x="5558371" y="3766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defTabSz="577850">
                <a:lnSpc>
                  <a:spcPct val="90000"/>
                </a:lnSpc>
                <a:spcBef>
                  <a:spcPct val="0"/>
                </a:spcBef>
                <a:spcAft>
                  <a:spcPct val="15000"/>
                </a:spcAft>
                <a:buChar char="••"/>
              </a:pPr>
              <a:r>
                <a:rPr lang="fr-FR" sz="1300" dirty="0">
                  <a:solidFill>
                    <a:srgbClr val="002060"/>
                  </a:solidFill>
                  <a:latin typeface="Arial" pitchFamily="34" charset="0"/>
                  <a:cs typeface="Arial" pitchFamily="34" charset="0"/>
                </a:rPr>
                <a:t>Renforcer la cohérence et la continuité des politiques éducatives</a:t>
              </a:r>
              <a:endParaRPr lang="fr-FR" sz="1300" b="0" kern="1200" dirty="0" smtClean="0">
                <a:solidFill>
                  <a:srgbClr val="002060"/>
                </a:solidFill>
                <a:latin typeface="Arial" pitchFamily="34" charset="0"/>
                <a:cs typeface="Arial" pitchFamily="34" charset="0"/>
              </a:endParaRPr>
            </a:p>
          </p:txBody>
        </p:sp>
      </p:grpSp>
      <p:grpSp>
        <p:nvGrpSpPr>
          <p:cNvPr id="22" name="Groupe 21"/>
          <p:cNvGrpSpPr/>
          <p:nvPr/>
        </p:nvGrpSpPr>
        <p:grpSpPr>
          <a:xfrm>
            <a:off x="6286512" y="4000504"/>
            <a:ext cx="2357454" cy="500066"/>
            <a:chOff x="4957825" y="0"/>
            <a:chExt cx="2646777" cy="1714512"/>
          </a:xfrm>
        </p:grpSpPr>
        <p:sp>
          <p:nvSpPr>
            <p:cNvPr id="23" name="Rectangle à coins arrondis 22"/>
            <p:cNvSpPr/>
            <p:nvPr/>
          </p:nvSpPr>
          <p:spPr>
            <a:xfrm>
              <a:off x="4957825"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5558371" y="3766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fr-FR" sz="1300" b="0" kern="1200" dirty="0" smtClean="0">
                  <a:solidFill>
                    <a:srgbClr val="002060"/>
                  </a:solidFill>
                  <a:latin typeface="Arial" pitchFamily="34" charset="0"/>
                  <a:cs typeface="Arial" pitchFamily="34" charset="0"/>
                </a:rPr>
                <a:t>Se former aux premiers secours</a:t>
              </a:r>
            </a:p>
          </p:txBody>
        </p:sp>
      </p:grpSp>
      <p:grpSp>
        <p:nvGrpSpPr>
          <p:cNvPr id="18" name="Groupe 17"/>
          <p:cNvGrpSpPr/>
          <p:nvPr/>
        </p:nvGrpSpPr>
        <p:grpSpPr>
          <a:xfrm>
            <a:off x="6143636" y="2643182"/>
            <a:ext cx="2500330" cy="928694"/>
            <a:chOff x="4957824" y="0"/>
            <a:chExt cx="2646777" cy="1714512"/>
          </a:xfrm>
        </p:grpSpPr>
        <p:sp>
          <p:nvSpPr>
            <p:cNvPr id="19" name="Rectangle à coins arrondis 18"/>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5558371" y="37661"/>
              <a:ext cx="2008568" cy="12105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fr-FR" sz="1300" b="0" kern="1200" dirty="0" smtClean="0">
                  <a:solidFill>
                    <a:srgbClr val="002060"/>
                  </a:solidFill>
                  <a:latin typeface="Arial" pitchFamily="34" charset="0"/>
                  <a:cs typeface="Arial" pitchFamily="34" charset="0"/>
                </a:rPr>
                <a:t>Rencontrer des personnes aux profils, origines et trajectoires très différents</a:t>
              </a:r>
            </a:p>
          </p:txBody>
        </p:sp>
      </p:grpSp>
      <p:grpSp>
        <p:nvGrpSpPr>
          <p:cNvPr id="15" name="Groupe 14"/>
          <p:cNvGrpSpPr/>
          <p:nvPr/>
        </p:nvGrpSpPr>
        <p:grpSpPr>
          <a:xfrm>
            <a:off x="5643570" y="1785926"/>
            <a:ext cx="2956938" cy="704856"/>
            <a:chOff x="4957824" y="0"/>
            <a:chExt cx="2646777" cy="1714512"/>
          </a:xfrm>
        </p:grpSpPr>
        <p:sp>
          <p:nvSpPr>
            <p:cNvPr id="16" name="Rectangle à coins arrondis 15"/>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ectangle 16"/>
            <p:cNvSpPr/>
            <p:nvPr/>
          </p:nvSpPr>
          <p:spPr>
            <a:xfrm>
              <a:off x="5789519" y="37662"/>
              <a:ext cx="1777420" cy="12105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fr-FR" sz="1300" b="0" kern="1200" dirty="0" smtClean="0">
                  <a:solidFill>
                    <a:srgbClr val="002060"/>
                  </a:solidFill>
                  <a:latin typeface="Arial" pitchFamily="34" charset="0"/>
                  <a:cs typeface="Arial" pitchFamily="34" charset="0"/>
                </a:rPr>
                <a:t>Des jeunes en provenance de toute la France.</a:t>
              </a:r>
              <a:endParaRPr lang="fr-FR" sz="1300" b="0" kern="1200" dirty="0">
                <a:solidFill>
                  <a:srgbClr val="002060"/>
                </a:solidFill>
                <a:latin typeface="Arial" pitchFamily="34" charset="0"/>
                <a:cs typeface="Arial" pitchFamily="34" charset="0"/>
              </a:endParaRPr>
            </a:p>
          </p:txBody>
        </p:sp>
      </p:grpSp>
      <p:grpSp>
        <p:nvGrpSpPr>
          <p:cNvPr id="12" name="Groupe 11"/>
          <p:cNvGrpSpPr/>
          <p:nvPr/>
        </p:nvGrpSpPr>
        <p:grpSpPr>
          <a:xfrm>
            <a:off x="4714876" y="1071546"/>
            <a:ext cx="3857652" cy="642942"/>
            <a:chOff x="4957824" y="0"/>
            <a:chExt cx="2646777" cy="1714512"/>
          </a:xfrm>
        </p:grpSpPr>
        <p:sp>
          <p:nvSpPr>
            <p:cNvPr id="13" name="Rectangle à coins arrondis 12"/>
            <p:cNvSpPr/>
            <p:nvPr/>
          </p:nvSpPr>
          <p:spPr>
            <a:xfrm>
              <a:off x="4957824" y="0"/>
              <a:ext cx="2646777" cy="1714512"/>
            </a:xfrm>
            <a:prstGeom prst="roundRect">
              <a:avLst>
                <a:gd name="adj" fmla="val 10000"/>
              </a:avLst>
            </a:prstGeom>
          </p:spPr>
          <p:style>
            <a:lnRef idx="2">
              <a:schemeClr val="accent2">
                <a:shade val="50000"/>
                <a:hueOff val="-19925"/>
                <a:satOff val="-3638"/>
                <a:lumOff val="2105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5789519" y="37662"/>
              <a:ext cx="1777420" cy="12105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770" tIns="64770" rIns="64770" bIns="64770" numCol="1" spcCol="1270" anchor="t" anchorCtr="0">
              <a:noAutofit/>
            </a:bodyPr>
            <a:lstStyle/>
            <a:p>
              <a:pPr marL="114300" lvl="1" indent="-114300" algn="l" defTabSz="577850">
                <a:lnSpc>
                  <a:spcPct val="90000"/>
                </a:lnSpc>
                <a:spcBef>
                  <a:spcPct val="0"/>
                </a:spcBef>
                <a:spcAft>
                  <a:spcPct val="15000"/>
                </a:spcAft>
                <a:buChar char="••"/>
              </a:pPr>
              <a:r>
                <a:rPr lang="fr-FR" sz="1300" b="0" kern="1200" dirty="0" smtClean="0">
                  <a:solidFill>
                    <a:srgbClr val="002060"/>
                  </a:solidFill>
                  <a:latin typeface="Arial" pitchFamily="34" charset="0"/>
                  <a:cs typeface="Arial" pitchFamily="34" charset="0"/>
                </a:rPr>
                <a:t>Une expérience de vie collective et des temps de démocratie quotidiens.</a:t>
              </a:r>
              <a:endParaRPr lang="fr-FR" sz="1300" b="0" kern="1200" dirty="0">
                <a:solidFill>
                  <a:srgbClr val="002060"/>
                </a:solidFill>
                <a:latin typeface="Arial" pitchFamily="34" charset="0"/>
                <a:cs typeface="Arial" pitchFamily="34" charset="0"/>
              </a:endParaRPr>
            </a:p>
          </p:txBody>
        </p:sp>
      </p:grpSp>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graphicFrame>
        <p:nvGraphicFramePr>
          <p:cNvPr id="11" name="Diagramme 10"/>
          <p:cNvGraphicFramePr/>
          <p:nvPr/>
        </p:nvGraphicFramePr>
        <p:xfrm>
          <a:off x="428596" y="1000108"/>
          <a:ext cx="8215370" cy="53578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Picture 2"/>
          <p:cNvPicPr>
            <a:picLocks noChangeAspect="1" noChangeArrowheads="1"/>
          </p:cNvPicPr>
          <p:nvPr/>
        </p:nvPicPr>
        <p:blipFill>
          <a:blip r:embed="rId9"/>
          <a:srcRect/>
          <a:stretch>
            <a:fillRect/>
          </a:stretch>
        </p:blipFill>
        <p:spPr bwMode="auto">
          <a:xfrm>
            <a:off x="2214546" y="5572140"/>
            <a:ext cx="628650" cy="762000"/>
          </a:xfrm>
          <a:prstGeom prst="rect">
            <a:avLst/>
          </a:prstGeom>
          <a:noFill/>
          <a:ln w="9525">
            <a:noFill/>
            <a:miter lim="800000"/>
            <a:headEnd/>
            <a:tailEnd/>
          </a:ln>
          <a:effectLst/>
        </p:spPr>
      </p:pic>
      <p:sp>
        <p:nvSpPr>
          <p:cNvPr id="10" name="ZoneTexte 9"/>
          <p:cNvSpPr txBox="1"/>
          <p:nvPr/>
        </p:nvSpPr>
        <p:spPr>
          <a:xfrm>
            <a:off x="714348" y="500042"/>
            <a:ext cx="7568097" cy="461665"/>
          </a:xfrm>
          <a:prstGeom prst="rect">
            <a:avLst/>
          </a:prstGeom>
          <a:noFill/>
        </p:spPr>
        <p:txBody>
          <a:bodyPr wrap="none" rtlCol="0">
            <a:spAutoFit/>
          </a:bodyPr>
          <a:lstStyle/>
          <a:p>
            <a:r>
              <a:rPr lang="fr-FR" sz="2400" b="1" dirty="0" smtClean="0">
                <a:solidFill>
                  <a:srgbClr val="FF0000"/>
                </a:solidFill>
                <a:latin typeface="Arial" pitchFamily="34" charset="0"/>
                <a:cs typeface="Arial" pitchFamily="34" charset="0"/>
              </a:rPr>
              <a:t>Un temps d’acquisition de compétences nouvelles</a:t>
            </a:r>
            <a:endParaRPr lang="fr-FR" sz="2400" b="1" dirty="0">
              <a:solidFill>
                <a:srgbClr val="FF0000"/>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ox(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par>
                                <p:cTn id="18" presetID="5" presetClass="entr" presetSubtype="1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heckerboard(across)">
                                      <p:cBhvr>
                                        <p:cTn id="20" dur="500"/>
                                        <p:tgtEl>
                                          <p:spTgt spid="15"/>
                                        </p:tgtEl>
                                      </p:cBhvr>
                                    </p:animEffect>
                                  </p:childTnLst>
                                </p:cTn>
                              </p:par>
                              <p:par>
                                <p:cTn id="21" presetID="5" presetClass="entr" presetSubtype="1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checkerboard(across)">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checkerboard(across)">
                                      <p:cBhvr>
                                        <p:cTn id="28" dur="500"/>
                                        <p:tgtEl>
                                          <p:spTgt spid="22"/>
                                        </p:tgtEl>
                                      </p:cBhvr>
                                    </p:animEffect>
                                  </p:childTnLst>
                                </p:cTn>
                              </p:par>
                              <p:par>
                                <p:cTn id="29" presetID="5" presetClass="entr" presetSubtype="1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checkerboard(across)">
                                      <p:cBhvr>
                                        <p:cTn id="31" dur="500"/>
                                        <p:tgtEl>
                                          <p:spTgt spid="31"/>
                                        </p:tgtEl>
                                      </p:cBhvr>
                                    </p:animEffect>
                                  </p:childTnLst>
                                </p:cTn>
                              </p:par>
                              <p:par>
                                <p:cTn id="32" presetID="5" presetClass="entr" presetSubtype="1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checkerboard(across)">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checkerboard(across)">
                                      <p:cBhvr>
                                        <p:cTn id="39" dur="500"/>
                                        <p:tgtEl>
                                          <p:spTgt spid="34"/>
                                        </p:tgtEl>
                                      </p:cBhvr>
                                    </p:animEffect>
                                  </p:childTnLst>
                                </p:cTn>
                              </p:par>
                              <p:par>
                                <p:cTn id="40" presetID="5" presetClass="entr" presetSubtype="1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checkerboard(across)">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checkerboard(across)">
                                      <p:cBhvr>
                                        <p:cTn id="47" dur="500"/>
                                        <p:tgtEl>
                                          <p:spTgt spid="43"/>
                                        </p:tgtEl>
                                      </p:cBhvr>
                                    </p:animEffect>
                                  </p:childTnLst>
                                </p:cTn>
                              </p:par>
                              <p:par>
                                <p:cTn id="48" presetID="5" presetClass="entr" presetSubtype="10" fill="hold"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checkerboard(across)">
                                      <p:cBhvr>
                                        <p:cTn id="50" dur="500"/>
                                        <p:tgtEl>
                                          <p:spTgt spid="40"/>
                                        </p:tgtEl>
                                      </p:cBhvr>
                                    </p:animEffect>
                                  </p:childTnLst>
                                </p:cTn>
                              </p:par>
                              <p:par>
                                <p:cTn id="51" presetID="5" presetClass="entr" presetSubtype="1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checkerboard(across)">
                                      <p:cBhvr>
                                        <p:cTn id="5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Espace réservé du contenu 3" descr="Fond SNU.PNG"/>
          <p:cNvPicPr>
            <a:picLocks noGrp="1" noChangeAspect="1"/>
          </p:cNvPicPr>
          <p:nvPr>
            <p:ph idx="4294967295"/>
          </p:nvPr>
        </p:nvPicPr>
        <p:blipFill>
          <a:blip r:embed="rId2"/>
          <a:stretch>
            <a:fillRect/>
          </a:stretch>
        </p:blipFill>
        <p:spPr>
          <a:xfrm>
            <a:off x="0" y="0"/>
            <a:ext cx="9144000" cy="6843712"/>
          </a:xfrm>
          <a:solidFill>
            <a:schemeClr val="accent1"/>
          </a:solidFill>
        </p:spPr>
      </p:pic>
      <p:pic>
        <p:nvPicPr>
          <p:cNvPr id="22"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23"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24"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pic>
        <p:nvPicPr>
          <p:cNvPr id="25" name="Image 1"/>
          <p:cNvPicPr/>
          <p:nvPr/>
        </p:nvPicPr>
        <p:blipFill>
          <a:blip r:embed="rId6"/>
          <a:stretch/>
        </p:blipFill>
        <p:spPr>
          <a:xfrm>
            <a:off x="4214810" y="571480"/>
            <a:ext cx="4357718" cy="5714632"/>
          </a:xfrm>
          <a:prstGeom prst="rect">
            <a:avLst/>
          </a:prstGeom>
          <a:ln>
            <a:noFill/>
          </a:ln>
        </p:spPr>
      </p:pic>
      <p:pic>
        <p:nvPicPr>
          <p:cNvPr id="26" name="Picture 5"/>
          <p:cNvPicPr/>
          <p:nvPr/>
        </p:nvPicPr>
        <p:blipFill>
          <a:blip r:embed="rId7" cstate="print"/>
          <a:stretch/>
        </p:blipFill>
        <p:spPr>
          <a:xfrm>
            <a:off x="642910" y="1928802"/>
            <a:ext cx="3601256" cy="15236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ZoneTexte 7"/>
          <p:cNvSpPr txBox="1"/>
          <p:nvPr/>
        </p:nvSpPr>
        <p:spPr>
          <a:xfrm>
            <a:off x="2857488" y="500042"/>
            <a:ext cx="1571636" cy="461665"/>
          </a:xfrm>
          <a:prstGeom prst="rect">
            <a:avLst/>
          </a:prstGeom>
          <a:noFill/>
        </p:spPr>
        <p:txBody>
          <a:bodyPr wrap="square" rtlCol="0">
            <a:spAutoFit/>
          </a:bodyPr>
          <a:lstStyle/>
          <a:p>
            <a:r>
              <a:rPr lang="fr-FR" sz="2400" b="1" dirty="0" smtClean="0">
                <a:solidFill>
                  <a:srgbClr val="FF0000"/>
                </a:solidFill>
                <a:latin typeface="Arial" pitchFamily="34" charset="0"/>
                <a:cs typeface="Arial" pitchFamily="34" charset="0"/>
              </a:rPr>
              <a:t>PHASE 2</a:t>
            </a:r>
            <a:endParaRPr lang="fr-FR" sz="2400"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Fond SNU.PNG"/>
          <p:cNvPicPr>
            <a:picLocks noGrp="1" noChangeAspect="1"/>
          </p:cNvPicPr>
          <p:nvPr>
            <p:ph idx="4294967295"/>
          </p:nvPr>
        </p:nvPicPr>
        <p:blipFill>
          <a:blip r:embed="rId2"/>
          <a:stretch>
            <a:fillRect/>
          </a:stretch>
        </p:blipFill>
        <p:spPr>
          <a:xfrm>
            <a:off x="0" y="0"/>
            <a:ext cx="9144000" cy="6843712"/>
          </a:xfrm>
          <a:solidFill>
            <a:schemeClr val="accent1"/>
          </a:solidFill>
        </p:spPr>
      </p:pic>
      <p:pic>
        <p:nvPicPr>
          <p:cNvPr id="5" name="Picture 2"/>
          <p:cNvPicPr>
            <a:picLocks noChangeAspect="1" noChangeArrowheads="1"/>
          </p:cNvPicPr>
          <p:nvPr/>
        </p:nvPicPr>
        <p:blipFill>
          <a:blip r:embed="rId3"/>
          <a:srcRect/>
          <a:stretch>
            <a:fillRect/>
          </a:stretch>
        </p:blipFill>
        <p:spPr bwMode="auto">
          <a:xfrm>
            <a:off x="571473" y="5786454"/>
            <a:ext cx="573604" cy="500065"/>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1285852" y="5500702"/>
            <a:ext cx="838200" cy="8572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2214546" y="5572140"/>
            <a:ext cx="628650" cy="762000"/>
          </a:xfrm>
          <a:prstGeom prst="rect">
            <a:avLst/>
          </a:prstGeom>
          <a:noFill/>
          <a:ln w="9525">
            <a:noFill/>
            <a:miter lim="800000"/>
            <a:headEnd/>
            <a:tailEnd/>
          </a:ln>
          <a:effectLst/>
        </p:spPr>
      </p:pic>
      <p:sp>
        <p:nvSpPr>
          <p:cNvPr id="8" name="TextShape 1"/>
          <p:cNvSpPr txBox="1"/>
          <p:nvPr/>
        </p:nvSpPr>
        <p:spPr>
          <a:xfrm>
            <a:off x="628560" y="365040"/>
            <a:ext cx="8515080" cy="1325160"/>
          </a:xfrm>
          <a:prstGeom prst="rect">
            <a:avLst/>
          </a:prstGeom>
          <a:noFill/>
          <a:ln>
            <a:noFill/>
          </a:ln>
        </p:spPr>
        <p:txBody>
          <a:bodyPr anchor="ctr"/>
          <a:lstStyle/>
          <a:p>
            <a:pPr>
              <a:lnSpc>
                <a:spcPct val="90000"/>
              </a:lnSpc>
            </a:pPr>
            <a:r>
              <a:rPr lang="fr-FR" sz="3500" b="1" strike="noStrike" spc="-1" dirty="0">
                <a:solidFill>
                  <a:srgbClr val="E52326"/>
                </a:solidFill>
                <a:latin typeface="Arial"/>
              </a:rPr>
              <a:t>La phase 3 : l’engagement volontaire</a:t>
            </a:r>
            <a:endParaRPr lang="fr-FR" sz="3500" b="0" strike="noStrike" spc="-1" dirty="0">
              <a:solidFill>
                <a:srgbClr val="000000"/>
              </a:solidFill>
              <a:latin typeface="Calibri"/>
            </a:endParaRPr>
          </a:p>
        </p:txBody>
      </p:sp>
      <p:pic>
        <p:nvPicPr>
          <p:cNvPr id="9" name="Image 3"/>
          <p:cNvPicPr/>
          <p:nvPr/>
        </p:nvPicPr>
        <p:blipFill>
          <a:blip r:embed="rId6"/>
          <a:stretch/>
        </p:blipFill>
        <p:spPr>
          <a:xfrm>
            <a:off x="1035000" y="1451520"/>
            <a:ext cx="7108900" cy="3906306"/>
          </a:xfrm>
          <a:prstGeom prst="rect">
            <a:avLst/>
          </a:prstGeom>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527</Words>
  <Application>Microsoft Office PowerPoint</Application>
  <PresentationFormat>Affichage à l'écran (4:3)</PresentationFormat>
  <Paragraphs>66</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aforay</dc:creator>
  <cp:lastModifiedBy>aforay</cp:lastModifiedBy>
  <cp:revision>32</cp:revision>
  <dcterms:created xsi:type="dcterms:W3CDTF">2020-02-19T13:43:35Z</dcterms:created>
  <dcterms:modified xsi:type="dcterms:W3CDTF">2020-03-19T08:48:03Z</dcterms:modified>
</cp:coreProperties>
</file>